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12636500" y="7213600"/>
            <a:ext cx="10477500" cy="524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12636500" y="1524000"/>
            <a:ext cx="10477500" cy="524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700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6365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270000" y="1524000"/>
            <a:ext cx="10477500" cy="109347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371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87800"/>
            <a:ext cx="22771100" cy="89916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44600" y="3251200"/>
            <a:ext cx="21869400" cy="92075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10464800" y="1530350"/>
            <a:ext cx="12661900" cy="10922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64800" y="3289300"/>
            <a:ext cx="12636500" cy="916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ln>
            <a:noFill/>
          </a:ln>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ln>
            <a:noFill/>
          </a:ln>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t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tif"/></Relationships>

</file>

<file path=ppt/slides/_rels/slide10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tif"/></Relationships>

</file>

<file path=ppt/slides/_rels/slide10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tif"/></Relationships>

</file>

<file path=ppt/slides/_rels/slide10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tif"/></Relationships>

</file>

<file path=ppt/slides/_rels/slide1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tif"/></Relationships>

</file>

<file path=ppt/slides/_rels/slide1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tif"/></Relationships>

</file>

<file path=ppt/slides/_rels/slide1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tif"/></Relationships>

</file>

<file path=ppt/slides/_rels/slide1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tif"/></Relationships>

</file>

<file path=ppt/slides/_rels/slide1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tif"/></Relationships>

</file>

<file path=ppt/slides/_rels/slide1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t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tif"/></Relationships>

</file>

<file path=ppt/slides/_rels/slide1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tif"/></Relationships>

</file>

<file path=ppt/slides/_rels/slide12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tif"/></Relationships>

</file>

<file path=ppt/slides/_rels/slide1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tif"/></Relationships>

</file>

<file path=ppt/slides/_rels/slide12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tif"/></Relationships>

</file>

<file path=ppt/slides/_rels/slide1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tif"/></Relationships>

</file>

<file path=ppt/slides/_rels/slide1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xebialabs.com/technology/productionmap/" TargetMode="External"/><Relationship Id="rId3" Type="http://schemas.openxmlformats.org/officeDocument/2006/relationships/image" Target="../media/image47.tif"/></Relationships>

</file>

<file path=ppt/slides/_rels/slide1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tif"/></Relationships>

</file>

<file path=ppt/slides/_rels/slide1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0.tif"/></Relationships>

</file>

<file path=ppt/slides/_rels/slide1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tif"/></Relationships>

</file>

<file path=ppt/slides/_rels/slide1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2.tif"/></Relationships>

</file>

<file path=ppt/slides/_rels/slide1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tif"/></Relationships>

</file>

<file path=ppt/slides/_rels/slide1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tif"/></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tif"/></Relationships>

</file>

<file path=ppt/slides/_rels/slide1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tif"/></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tif"/></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tif"/></Relationships>

</file>

<file path=ppt/slides/_rels/slide1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tif"/></Relationships>

</file>

<file path=ppt/slides/_rels/slide1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tif"/></Relationships>

</file>

<file path=ppt/slides/_rels/slide1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tif"/></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tif"/></Relationships>

</file>

<file path=ppt/slides/_rels/slide1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tif"/></Relationships>

</file>

<file path=ppt/slides/_rels/slide1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tif"/></Relationships>

</file>

<file path=ppt/slides/_rels/slide15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Relationships>

</file>

<file path=ppt/slides/_rels/slide16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rossbrowsertesting.com/continuous-delivery"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tif"/></Relationships>

</file>

<file path=ppt/slides/_rels/slide9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padok.fr/en/define-devops" TargetMode="External"/></Relationships>

</file>

<file path=ppt/slides/_rels/slide9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Introduction to DevOps"/>
          <p:cNvSpPr txBox="1"/>
          <p:nvPr>
            <p:ph type="ctrTitle"/>
          </p:nvPr>
        </p:nvSpPr>
        <p:spPr>
          <a:prstGeom prst="rect">
            <a:avLst/>
          </a:prstGeom>
        </p:spPr>
        <p:txBody>
          <a:bodyPr/>
          <a:lstStyle/>
          <a:p>
            <a:pPr/>
            <a:r>
              <a:t>Introduction to DevOps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Companies implementing DevOps:…"/>
          <p:cNvSpPr txBox="1"/>
          <p:nvPr>
            <p:ph type="body" idx="1"/>
          </p:nvPr>
        </p:nvSpPr>
        <p:spPr>
          <a:prstGeom prst="rect">
            <a:avLst/>
          </a:prstGeom>
        </p:spPr>
        <p:txBody>
          <a:bodyPr/>
          <a:lstStyle/>
          <a:p>
            <a:pPr/>
            <a:r>
              <a:t>Companies implementing DevOps:</a:t>
            </a:r>
          </a:p>
          <a:p>
            <a:pPr lvl="1"/>
            <a:r>
              <a:t>Amazon</a:t>
            </a:r>
          </a:p>
          <a:p>
            <a:pPr lvl="1"/>
            <a:r>
              <a:t>Netflix</a:t>
            </a:r>
          </a:p>
          <a:p>
            <a:pPr lvl="1"/>
            <a:r>
              <a:t>Target</a:t>
            </a:r>
          </a:p>
          <a:p>
            <a:pPr lvl="1"/>
            <a:r>
              <a:t>Etsy</a:t>
            </a:r>
          </a:p>
          <a:p>
            <a:pPr lvl="1"/>
            <a:r>
              <a:t>Walmart</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2. buddy"/>
          <p:cNvSpPr txBox="1"/>
          <p:nvPr>
            <p:ph type="body" idx="13"/>
          </p:nvPr>
        </p:nvSpPr>
        <p:spPr>
          <a:prstGeom prst="rect">
            <a:avLst/>
          </a:prstGeom>
        </p:spPr>
        <p:txBody>
          <a:bodyPr/>
          <a:lstStyle/>
          <a:p>
            <a:pPr/>
            <a:r>
              <a:t>2. buddy</a:t>
            </a:r>
          </a:p>
        </p:txBody>
      </p:sp>
      <p:sp>
        <p:nvSpPr>
          <p:cNvPr id="441"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42" name="Buddy  is a smart CI/CD tool for web developers designed to lower the entry threshold to DevOps. It uses delivery pipelines to build, test and deploy software. The pipelines are created with over 100 ready-to-use actions that can be arranged in any way – just like you build a house of bricks.…"/>
          <p:cNvSpPr txBox="1"/>
          <p:nvPr>
            <p:ph type="body" idx="1"/>
          </p:nvPr>
        </p:nvSpPr>
        <p:spPr>
          <a:prstGeom prst="rect">
            <a:avLst/>
          </a:prstGeom>
        </p:spPr>
        <p:txBody>
          <a:bodyPr/>
          <a:lstStyle/>
          <a:p>
            <a:pPr marL="0" indent="0" defTabSz="498729">
              <a:spcBef>
                <a:spcPts val="3600"/>
              </a:spcBef>
              <a:buClrTx/>
              <a:buSzTx/>
              <a:buNone/>
              <a:defRPr spc="64" sz="3234"/>
            </a:pPr>
            <a:r>
              <a:rPr>
                <a:solidFill>
                  <a:srgbClr val="04B8E6"/>
                </a:solidFill>
              </a:rPr>
              <a:t>Buddy </a:t>
            </a:r>
            <a:r>
              <a:t> is a smart CI/CD tool for web developers designed to lower the entry threshold to DevOps. It uses delivery pipelines to build, test and deploy software. The pipelines are created with over 100 ready-to-use actions that can be arranged in any way – just like you build a house of bricks.</a:t>
            </a:r>
          </a:p>
          <a:p>
            <a:pPr marL="391159" indent="-391159" defTabSz="498729">
              <a:spcBef>
                <a:spcPts val="3600"/>
              </a:spcBef>
              <a:defRPr spc="64" sz="3234"/>
            </a:pPr>
            <a:r>
              <a:t>15-minute configuration in clear &amp; telling UI/UX</a:t>
            </a:r>
          </a:p>
          <a:p>
            <a:pPr marL="391159" indent="-391159" defTabSz="498729">
              <a:spcBef>
                <a:spcPts val="3600"/>
              </a:spcBef>
              <a:defRPr spc="64" sz="3234"/>
            </a:pPr>
            <a:r>
              <a:t>Lightning-fast deployments</a:t>
            </a:r>
          </a:p>
          <a:p>
            <a:pPr marL="391159" indent="-391159" defTabSz="498729">
              <a:spcBef>
                <a:spcPts val="3600"/>
              </a:spcBef>
              <a:defRPr spc="64" sz="3234"/>
            </a:pPr>
            <a:r>
              <a:t>Builds are run in isolated containers with cached dependencies</a:t>
            </a:r>
          </a:p>
          <a:p>
            <a:pPr marL="391159" indent="-391159" defTabSz="498729">
              <a:spcBef>
                <a:spcPts val="3600"/>
              </a:spcBef>
              <a:defRPr spc="64" sz="3234"/>
            </a:pPr>
            <a:r>
              <a:t>Supports all popular languages, frameworks &amp; task managers</a:t>
            </a:r>
          </a:p>
          <a:p>
            <a:pPr marL="391159" indent="-391159" defTabSz="498729">
              <a:spcBef>
                <a:spcPts val="3600"/>
              </a:spcBef>
              <a:defRPr spc="64" sz="3234"/>
            </a:pPr>
            <a:r>
              <a:t>Dedicated roster of Docker/Kubernetes actions</a:t>
            </a:r>
          </a:p>
          <a:p>
            <a:pPr marL="391159" indent="-391159" defTabSz="498729">
              <a:spcBef>
                <a:spcPts val="3600"/>
              </a:spcBef>
              <a:defRPr spc="64" sz="3234"/>
            </a:pPr>
            <a:r>
              <a:t>Integrates with AWS, Google, DigitalOcean, Azure, Shopify, WordPress &amp; more</a:t>
            </a:r>
          </a:p>
          <a:p>
            <a:pPr marL="391159" indent="-391159" defTabSz="498729">
              <a:spcBef>
                <a:spcPts val="3600"/>
              </a:spcBef>
              <a:defRPr spc="64" sz="3234"/>
            </a:pPr>
            <a:r>
              <a:t>Supports parallelism &amp; YAML configuration</a:t>
            </a:r>
          </a:p>
        </p:txBody>
      </p:sp>
      <p:pic>
        <p:nvPicPr>
          <p:cNvPr id="443" name="Image" descr="Image"/>
          <p:cNvPicPr>
            <a:picLocks noChangeAspect="1"/>
          </p:cNvPicPr>
          <p:nvPr/>
        </p:nvPicPr>
        <p:blipFill>
          <a:blip r:embed="rId2">
            <a:extLst/>
          </a:blip>
          <a:stretch>
            <a:fillRect/>
          </a:stretch>
        </p:blipFill>
        <p:spPr>
          <a:xfrm>
            <a:off x="10236200" y="6286500"/>
            <a:ext cx="3911600" cy="11430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3. basis technologies"/>
          <p:cNvSpPr txBox="1"/>
          <p:nvPr>
            <p:ph type="body" idx="13"/>
          </p:nvPr>
        </p:nvSpPr>
        <p:spPr>
          <a:prstGeom prst="rect">
            <a:avLst/>
          </a:prstGeom>
        </p:spPr>
        <p:txBody>
          <a:bodyPr/>
          <a:lstStyle/>
          <a:p>
            <a:pPr/>
            <a:r>
              <a:t>3. basis technologies</a:t>
            </a:r>
          </a:p>
        </p:txBody>
      </p:sp>
      <p:sp>
        <p:nvSpPr>
          <p:cNvPr id="446"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47" name="Basis Technologies offers the only DevOps and test automation platform engineered specifically for SAP. Their DevOps for SAP tool, ActiveControl allows businesses to move their SAP applications from fixed release cycles to an on-demand delivery model based on CI/CD and DevOps.…"/>
          <p:cNvSpPr txBox="1"/>
          <p:nvPr>
            <p:ph type="body" idx="1"/>
          </p:nvPr>
        </p:nvSpPr>
        <p:spPr>
          <a:prstGeom prst="rect">
            <a:avLst/>
          </a:prstGeom>
        </p:spPr>
        <p:txBody>
          <a:bodyPr/>
          <a:lstStyle/>
          <a:p>
            <a:pPr marL="0" indent="0" defTabSz="375665">
              <a:spcBef>
                <a:spcPts val="2700"/>
              </a:spcBef>
              <a:buClrTx/>
              <a:buSzTx/>
              <a:buNone/>
              <a:defRPr spc="48" sz="2435"/>
            </a:pPr>
            <a:r>
              <a:rPr>
                <a:solidFill>
                  <a:srgbClr val="04B8E6"/>
                </a:solidFill>
              </a:rPr>
              <a:t>Basis Technologies</a:t>
            </a:r>
            <a:r>
              <a:t> offers the only DevOps and test automation platform engineered specifically for SAP. Their DevOps for SAP tool, ActiveControl allows businesses to move their SAP applications from fixed release cycles to an on-demand delivery model based on CI/CD and DevOps.</a:t>
            </a:r>
          </a:p>
          <a:p>
            <a:pPr marL="294639" indent="-294639" defTabSz="375665">
              <a:spcBef>
                <a:spcPts val="2700"/>
              </a:spcBef>
              <a:defRPr spc="48" sz="2435"/>
            </a:pPr>
            <a:r>
              <a:t>Automate 90%+ of manual effort, including build, conflict/dependency management, and deployment</a:t>
            </a:r>
          </a:p>
          <a:p>
            <a:pPr marL="294639" indent="-294639" defTabSz="375665">
              <a:spcBef>
                <a:spcPts val="2700"/>
              </a:spcBef>
              <a:defRPr spc="48" sz="2435"/>
            </a:pPr>
            <a:r>
              <a:t>Integrate SAP in cross-application CI/CD pipelines with tools like GitLab and Jenkins</a:t>
            </a:r>
          </a:p>
          <a:p>
            <a:pPr marL="294639" indent="-294639" defTabSz="375665">
              <a:spcBef>
                <a:spcPts val="2700"/>
              </a:spcBef>
              <a:defRPr spc="48" sz="2435"/>
            </a:pPr>
            <a:r>
              <a:t>Shift quality left with 60+ automated analysers that highlight risk, impact and issues</a:t>
            </a:r>
          </a:p>
          <a:p>
            <a:pPr marL="294639" indent="-294639" defTabSz="375665">
              <a:spcBef>
                <a:spcPts val="2700"/>
              </a:spcBef>
              <a:defRPr spc="48" sz="2435"/>
            </a:pPr>
            <a:r>
              <a:t>Unique BackOut function rolls back deployments</a:t>
            </a:r>
          </a:p>
          <a:p>
            <a:pPr marL="294639" indent="-294639" defTabSz="375665">
              <a:spcBef>
                <a:spcPts val="2700"/>
              </a:spcBef>
              <a:defRPr spc="48" sz="2435"/>
            </a:pPr>
            <a:r>
              <a:t>Automates the management, alignment, and synchronisation</a:t>
            </a:r>
          </a:p>
          <a:p>
            <a:pPr marL="294639" indent="-294639" defTabSz="375665">
              <a:spcBef>
                <a:spcPts val="2700"/>
              </a:spcBef>
              <a:defRPr spc="48" sz="2435"/>
            </a:pPr>
            <a:r>
              <a:t>Fully customisable approval process</a:t>
            </a:r>
          </a:p>
          <a:p>
            <a:pPr marL="294639" indent="-294639" defTabSz="375665">
              <a:spcBef>
                <a:spcPts val="2700"/>
              </a:spcBef>
              <a:defRPr spc="48" sz="2435"/>
            </a:pPr>
            <a:r>
              <a:t>Central web dashboard enables collaboration between distributed teams</a:t>
            </a:r>
          </a:p>
          <a:p>
            <a:pPr marL="294639" indent="-294639" defTabSz="375665">
              <a:spcBef>
                <a:spcPts val="2700"/>
              </a:spcBef>
              <a:defRPr spc="48" sz="2435"/>
            </a:pPr>
            <a:r>
              <a:t>Comprehensive metrics (cycle time, velocity, WIP, etc) support continuous improvement</a:t>
            </a:r>
          </a:p>
          <a:p>
            <a:pPr marL="294639" indent="-294639" defTabSz="375665">
              <a:spcBef>
                <a:spcPts val="2700"/>
              </a:spcBef>
              <a:defRPr spc="48" sz="2435"/>
            </a:pPr>
            <a:r>
              <a:t>Automated code merge and conflict management for 'N+N' SAP project environments</a:t>
            </a:r>
          </a:p>
          <a:p>
            <a:pPr marL="294639" indent="-294639" defTabSz="375665">
              <a:spcBef>
                <a:spcPts val="2700"/>
              </a:spcBef>
              <a:defRPr spc="48" sz="2435"/>
            </a:pPr>
            <a:r>
              <a:t>Full audit trail enables regulatory compliance</a:t>
            </a:r>
          </a:p>
        </p:txBody>
      </p:sp>
      <p:pic>
        <p:nvPicPr>
          <p:cNvPr id="448" name="Image" descr="Image"/>
          <p:cNvPicPr>
            <a:picLocks noChangeAspect="1"/>
          </p:cNvPicPr>
          <p:nvPr/>
        </p:nvPicPr>
        <p:blipFill>
          <a:blip r:embed="rId2">
            <a:extLst/>
          </a:blip>
          <a:stretch>
            <a:fillRect/>
          </a:stretch>
        </p:blipFill>
        <p:spPr>
          <a:xfrm>
            <a:off x="10610850" y="7251700"/>
            <a:ext cx="3162300" cy="12700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4. testrail"/>
          <p:cNvSpPr txBox="1"/>
          <p:nvPr>
            <p:ph type="body" idx="13"/>
          </p:nvPr>
        </p:nvSpPr>
        <p:spPr>
          <a:prstGeom prst="rect">
            <a:avLst/>
          </a:prstGeom>
        </p:spPr>
        <p:txBody>
          <a:bodyPr/>
          <a:lstStyle/>
          <a:p>
            <a:pPr/>
            <a:r>
              <a:t>4. testrail</a:t>
            </a:r>
          </a:p>
        </p:txBody>
      </p:sp>
      <p:sp>
        <p:nvSpPr>
          <p:cNvPr id="451"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52" name="Boost your team's testing with TestRail, the #1 most popular test management tool in the DevTestOps Landscape Survey 2019. TestRail is available for installation on your own server or as a cloud-based/SaaS solution.…"/>
          <p:cNvSpPr txBox="1"/>
          <p:nvPr>
            <p:ph type="body" idx="1"/>
          </p:nvPr>
        </p:nvSpPr>
        <p:spPr>
          <a:xfrm>
            <a:off x="1257300" y="3175000"/>
            <a:ext cx="21869400" cy="9067800"/>
          </a:xfrm>
          <a:prstGeom prst="rect">
            <a:avLst/>
          </a:prstGeom>
        </p:spPr>
        <p:txBody>
          <a:bodyPr/>
          <a:lstStyle/>
          <a:p>
            <a:pPr marL="0" indent="0" defTabSz="557022">
              <a:spcBef>
                <a:spcPts val="4100"/>
              </a:spcBef>
              <a:buClrTx/>
              <a:buSzTx/>
              <a:buNone/>
              <a:defRPr spc="72" sz="3612"/>
            </a:pPr>
            <a:r>
              <a:t>Boost your team's testing with </a:t>
            </a:r>
            <a:r>
              <a:rPr>
                <a:solidFill>
                  <a:srgbClr val="04B8E6"/>
                </a:solidFill>
              </a:rPr>
              <a:t>TestRail</a:t>
            </a:r>
            <a:r>
              <a:t>, the #1 most popular test management tool in the DevTestOps Landscape Survey 2019. TestRail is available for installation on your own server or as a cloud-based/SaaS solution.</a:t>
            </a:r>
          </a:p>
          <a:p>
            <a:pPr marL="436880" indent="-436880" defTabSz="557022">
              <a:spcBef>
                <a:spcPts val="4100"/>
              </a:spcBef>
              <a:defRPr spc="72" sz="3612"/>
            </a:pPr>
            <a:r>
              <a:t>Manage manual and automated test cases, plans, and runs.</a:t>
            </a:r>
          </a:p>
          <a:p>
            <a:pPr marL="436880" indent="-436880" defTabSz="557022">
              <a:spcBef>
                <a:spcPts val="4100"/>
              </a:spcBef>
              <a:defRPr spc="72" sz="3612"/>
            </a:pPr>
            <a:r>
              <a:t>Get real-time insights into testing progress with informative dashboards, metrics and activity reports.</a:t>
            </a:r>
          </a:p>
          <a:p>
            <a:pPr marL="436880" indent="-436880" defTabSz="557022">
              <a:spcBef>
                <a:spcPts val="4100"/>
              </a:spcBef>
              <a:defRPr spc="72" sz="3612"/>
            </a:pPr>
            <a:r>
              <a:t>Work more efficiently with milestones, personal to-do lists, and email notifications.</a:t>
            </a:r>
          </a:p>
          <a:p>
            <a:pPr marL="436880" indent="-436880" defTabSz="557022">
              <a:spcBef>
                <a:spcPts val="4100"/>
              </a:spcBef>
              <a:defRPr spc="72" sz="3612"/>
            </a:pPr>
            <a:r>
              <a:t>Integrate with tools in your DevOps pipeline including JIRA, Bugzilla, Jenkins, TFS and more. Get the free Jira plug-in on the Atlassian marketplace.</a:t>
            </a:r>
          </a:p>
          <a:p>
            <a:pPr marL="436880" indent="-436880" defTabSz="557022">
              <a:spcBef>
                <a:spcPts val="4100"/>
              </a:spcBef>
              <a:defRPr spc="72" sz="3612"/>
            </a:pPr>
            <a:r>
              <a:t>Enterprise edition available for large teams &amp; mission-critical projects.</a:t>
            </a:r>
          </a:p>
        </p:txBody>
      </p:sp>
      <p:pic>
        <p:nvPicPr>
          <p:cNvPr id="453" name="Image" descr="Image"/>
          <p:cNvPicPr>
            <a:picLocks noChangeAspect="1"/>
          </p:cNvPicPr>
          <p:nvPr/>
        </p:nvPicPr>
        <p:blipFill>
          <a:blip r:embed="rId2">
            <a:extLst/>
          </a:blip>
          <a:stretch>
            <a:fillRect/>
          </a:stretch>
        </p:blipFill>
        <p:spPr>
          <a:xfrm>
            <a:off x="10267950" y="7245350"/>
            <a:ext cx="3848100" cy="12827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5. Jenkins"/>
          <p:cNvSpPr txBox="1"/>
          <p:nvPr>
            <p:ph type="body" idx="13"/>
          </p:nvPr>
        </p:nvSpPr>
        <p:spPr>
          <a:prstGeom prst="rect">
            <a:avLst/>
          </a:prstGeom>
        </p:spPr>
        <p:txBody>
          <a:bodyPr/>
          <a:lstStyle/>
          <a:p>
            <a:pPr/>
            <a:r>
              <a:t>5. Jenkins</a:t>
            </a:r>
          </a:p>
        </p:txBody>
      </p:sp>
      <p:sp>
        <p:nvSpPr>
          <p:cNvPr id="456"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57" name="Jenkins a DevOps tool for monitoring execution of repeated tasks. It helps to integrate project changes more easily by quickly finding issues.…"/>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Jenkins</a:t>
            </a:r>
            <a:r>
              <a:t> a DevOps tool for monitoring execution of repeated tasks. It helps to integrate project changes more easily by quickly finding issues.</a:t>
            </a:r>
          </a:p>
          <a:p>
            <a:pPr marL="416559" indent="-416559" defTabSz="531113">
              <a:spcBef>
                <a:spcPts val="3900"/>
              </a:spcBef>
              <a:defRPr spc="68" sz="3443"/>
            </a:pPr>
            <a:r>
              <a:t>It increases the scale of automation</a:t>
            </a:r>
          </a:p>
          <a:p>
            <a:pPr marL="416559" indent="-416559" defTabSz="531113">
              <a:spcBef>
                <a:spcPts val="3900"/>
              </a:spcBef>
              <a:defRPr spc="68" sz="3443"/>
            </a:pPr>
            <a:r>
              <a:t>Jenkins requires little maintenance and has built-in GUI tool for easy updates.</a:t>
            </a:r>
          </a:p>
          <a:p>
            <a:pPr marL="416559" indent="-416559" defTabSz="531113">
              <a:spcBef>
                <a:spcPts val="3900"/>
              </a:spcBef>
              <a:defRPr spc="68" sz="3443"/>
            </a:pPr>
            <a:r>
              <a:t>It offers 400 plugins to support building and testing virtually any project.</a:t>
            </a:r>
          </a:p>
          <a:p>
            <a:pPr marL="416559" indent="-416559" defTabSz="531113">
              <a:spcBef>
                <a:spcPts val="3900"/>
              </a:spcBef>
              <a:defRPr spc="68" sz="3443"/>
            </a:pPr>
            <a:r>
              <a:t>It is Java-based program ready to run with Operating systems like Windows, Mac OS X, and UNIX</a:t>
            </a:r>
          </a:p>
          <a:p>
            <a:pPr marL="416559" indent="-416559" defTabSz="531113">
              <a:spcBef>
                <a:spcPts val="3900"/>
              </a:spcBef>
              <a:defRPr spc="68" sz="3443"/>
            </a:pPr>
            <a:r>
              <a:t>It supports continuous integration and continuous delivery</a:t>
            </a:r>
          </a:p>
          <a:p>
            <a:pPr marL="416559" indent="-416559" defTabSz="531113">
              <a:spcBef>
                <a:spcPts val="3900"/>
              </a:spcBef>
              <a:defRPr spc="68" sz="3443"/>
            </a:pPr>
            <a:r>
              <a:t>It can easily set up and configured via web interface</a:t>
            </a:r>
          </a:p>
          <a:p>
            <a:pPr marL="416559" indent="-416559" defTabSz="531113">
              <a:spcBef>
                <a:spcPts val="3900"/>
              </a:spcBef>
              <a:defRPr spc="68" sz="3443"/>
            </a:pPr>
            <a:r>
              <a:t>It can distribute tasks across multiple machines thereby increasing concurrency.</a:t>
            </a:r>
          </a:p>
        </p:txBody>
      </p:sp>
      <p:pic>
        <p:nvPicPr>
          <p:cNvPr id="458" name="Image" descr="Image"/>
          <p:cNvPicPr>
            <a:picLocks noChangeAspect="1"/>
          </p:cNvPicPr>
          <p:nvPr/>
        </p:nvPicPr>
        <p:blipFill>
          <a:blip r:embed="rId2">
            <a:extLst/>
          </a:blip>
          <a:stretch>
            <a:fillRect/>
          </a:stretch>
        </p:blipFill>
        <p:spPr>
          <a:xfrm>
            <a:off x="10668000" y="4914900"/>
            <a:ext cx="3048000" cy="9652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6. vagrant"/>
          <p:cNvSpPr txBox="1"/>
          <p:nvPr>
            <p:ph type="body" idx="13"/>
          </p:nvPr>
        </p:nvSpPr>
        <p:spPr>
          <a:prstGeom prst="rect">
            <a:avLst/>
          </a:prstGeom>
        </p:spPr>
        <p:txBody>
          <a:bodyPr/>
          <a:lstStyle/>
          <a:p>
            <a:pPr/>
            <a:r>
              <a:t>6. vagrant</a:t>
            </a:r>
          </a:p>
        </p:txBody>
      </p:sp>
      <p:sp>
        <p:nvSpPr>
          <p:cNvPr id="461"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62" name="Vagrant is a DevOps tool. It allows building and managing virtual machine environments in a single workflow. It offers easy-to-use workflow and focuses on automation. Vagrant lowers development environment setup time and increases production parity.…"/>
          <p:cNvSpPr txBox="1"/>
          <p:nvPr>
            <p:ph type="body" idx="1"/>
          </p:nvPr>
        </p:nvSpPr>
        <p:spPr>
          <a:prstGeom prst="rect">
            <a:avLst/>
          </a:prstGeom>
        </p:spPr>
        <p:txBody>
          <a:bodyPr/>
          <a:lstStyle/>
          <a:p>
            <a:pPr marL="0" indent="0" defTabSz="634745">
              <a:spcBef>
                <a:spcPts val="4700"/>
              </a:spcBef>
              <a:buClrTx/>
              <a:buSzTx/>
              <a:buNone/>
              <a:defRPr spc="82" sz="4116"/>
            </a:pPr>
            <a:r>
              <a:rPr>
                <a:solidFill>
                  <a:srgbClr val="04B8E6"/>
                </a:solidFill>
              </a:rPr>
              <a:t>Vagrant</a:t>
            </a:r>
            <a:r>
              <a:t> is a DevOps tool. It allows building and managing virtual machine environments in a single workflow. It offers easy-to-use workflow and focuses on automation. Vagrant lowers development environment setup time and increases production parity.</a:t>
            </a:r>
          </a:p>
          <a:p>
            <a:pPr marL="497840" indent="-497840" defTabSz="634745">
              <a:spcBef>
                <a:spcPts val="4700"/>
              </a:spcBef>
              <a:defRPr spc="82" sz="4116"/>
            </a:pPr>
            <a:r>
              <a:t>Vagrant integrates with existing configuration management tools like Chef, Puppet, Ansible, and Salt</a:t>
            </a:r>
          </a:p>
          <a:p>
            <a:pPr marL="497840" indent="-497840" defTabSz="634745">
              <a:spcBef>
                <a:spcPts val="4700"/>
              </a:spcBef>
              <a:defRPr spc="82" sz="4116"/>
            </a:pPr>
            <a:r>
              <a:t>Vagrant works seamlessly on Mac, Linux, and Window OS</a:t>
            </a:r>
          </a:p>
          <a:p>
            <a:pPr marL="497840" indent="-497840" defTabSz="634745">
              <a:spcBef>
                <a:spcPts val="4700"/>
              </a:spcBef>
              <a:defRPr spc="82" sz="4116"/>
            </a:pPr>
            <a:r>
              <a:t>Create a single file for projects to describe the type of machine and software users want to install</a:t>
            </a:r>
          </a:p>
          <a:p>
            <a:pPr marL="497840" indent="-497840" defTabSz="634745">
              <a:spcBef>
                <a:spcPts val="4700"/>
              </a:spcBef>
              <a:defRPr spc="82" sz="4116"/>
            </a:pPr>
            <a:r>
              <a:t>It helps DevOps team members to have an ideal development environment</a:t>
            </a:r>
          </a:p>
        </p:txBody>
      </p:sp>
      <p:pic>
        <p:nvPicPr>
          <p:cNvPr id="463" name="Image" descr="Image"/>
          <p:cNvPicPr>
            <a:picLocks noChangeAspect="1"/>
          </p:cNvPicPr>
          <p:nvPr/>
        </p:nvPicPr>
        <p:blipFill>
          <a:blip r:embed="rId2">
            <a:extLst/>
          </a:blip>
          <a:stretch>
            <a:fillRect/>
          </a:stretch>
        </p:blipFill>
        <p:spPr>
          <a:xfrm>
            <a:off x="10731500" y="7493000"/>
            <a:ext cx="2921000" cy="7874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7. pagerduty"/>
          <p:cNvSpPr txBox="1"/>
          <p:nvPr>
            <p:ph type="body" idx="13"/>
          </p:nvPr>
        </p:nvSpPr>
        <p:spPr>
          <a:prstGeom prst="rect">
            <a:avLst/>
          </a:prstGeom>
        </p:spPr>
        <p:txBody>
          <a:bodyPr/>
          <a:lstStyle/>
          <a:p>
            <a:pPr/>
            <a:r>
              <a:t>7. pagerduty</a:t>
            </a:r>
          </a:p>
        </p:txBody>
      </p:sp>
      <p:sp>
        <p:nvSpPr>
          <p:cNvPr id="466"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67" name="PagerDuty is a DevOps tool that helps businesses to enhance their brand reputation. It is an incident management solution supporting continuous delivery strategy. It also allows DevOps teams to deliver high-performing apps.…"/>
          <p:cNvSpPr txBox="1"/>
          <p:nvPr>
            <p:ph type="body" idx="1"/>
          </p:nvPr>
        </p:nvSpPr>
        <p:spPr>
          <a:prstGeom prst="rect">
            <a:avLst/>
          </a:prstGeom>
        </p:spPr>
        <p:txBody>
          <a:bodyPr/>
          <a:lstStyle/>
          <a:p>
            <a:pPr marL="0" indent="0" defTabSz="388620">
              <a:spcBef>
                <a:spcPts val="2800"/>
              </a:spcBef>
              <a:buClrTx/>
              <a:buSzTx/>
              <a:buNone/>
              <a:defRPr spc="50" sz="2520"/>
            </a:pPr>
            <a:r>
              <a:rPr>
                <a:solidFill>
                  <a:srgbClr val="04B8E6"/>
                </a:solidFill>
              </a:rPr>
              <a:t>PagerDuty</a:t>
            </a:r>
            <a:r>
              <a:t> is a DevOps tool that helps businesses to enhance their brand reputation. It is an incident management solution supporting continuous delivery strategy. It also allows DevOps teams to deliver high-performing apps.</a:t>
            </a:r>
          </a:p>
          <a:p>
            <a:pPr marL="304800" indent="-304800" defTabSz="388620">
              <a:spcBef>
                <a:spcPts val="2800"/>
              </a:spcBef>
              <a:defRPr spc="50" sz="2520"/>
            </a:pPr>
            <a:r>
              <a:t>Provide Real-time alerts</a:t>
            </a:r>
          </a:p>
          <a:p>
            <a:pPr marL="304800" indent="-304800" defTabSz="388620">
              <a:spcBef>
                <a:spcPts val="2800"/>
              </a:spcBef>
              <a:defRPr spc="50" sz="2520"/>
            </a:pPr>
            <a:r>
              <a:t>Reliable &amp; Rich Alerting facility</a:t>
            </a:r>
          </a:p>
          <a:p>
            <a:pPr marL="304800" indent="-304800" defTabSz="388620">
              <a:spcBef>
                <a:spcPts val="2800"/>
              </a:spcBef>
              <a:defRPr spc="50" sz="2520"/>
            </a:pPr>
            <a:r>
              <a:t>Event Grouping &amp; Enrichment</a:t>
            </a:r>
          </a:p>
          <a:p>
            <a:pPr marL="304800" indent="-304800" defTabSz="388620">
              <a:spcBef>
                <a:spcPts val="2800"/>
              </a:spcBef>
              <a:defRPr spc="50" sz="2520"/>
            </a:pPr>
            <a:r>
              <a:t>Gain visibility into critical systems and applications</a:t>
            </a:r>
          </a:p>
          <a:p>
            <a:pPr marL="304800" indent="-304800" defTabSz="388620">
              <a:spcBef>
                <a:spcPts val="2800"/>
              </a:spcBef>
              <a:defRPr spc="50" sz="2520"/>
            </a:pPr>
            <a:r>
              <a:t>Easily detect and resolve incidents from development through production</a:t>
            </a:r>
          </a:p>
          <a:p>
            <a:pPr marL="304800" indent="-304800" defTabSz="388620">
              <a:spcBef>
                <a:spcPts val="2800"/>
              </a:spcBef>
              <a:defRPr spc="50" sz="2520"/>
            </a:pPr>
            <a:r>
              <a:t>It offers Real-Time Collaboration System &amp; User Reporting</a:t>
            </a:r>
          </a:p>
          <a:p>
            <a:pPr marL="304800" indent="-304800" defTabSz="388620">
              <a:spcBef>
                <a:spcPts val="2800"/>
              </a:spcBef>
              <a:defRPr spc="50" sz="2520"/>
            </a:pPr>
            <a:r>
              <a:t>It supports Platform Extensibility</a:t>
            </a:r>
          </a:p>
          <a:p>
            <a:pPr marL="304800" indent="-304800" defTabSz="388620">
              <a:spcBef>
                <a:spcPts val="2800"/>
              </a:spcBef>
              <a:defRPr spc="50" sz="2520"/>
            </a:pPr>
            <a:r>
              <a:t>It allows scheduling &amp; automated Escalations</a:t>
            </a:r>
          </a:p>
          <a:p>
            <a:pPr marL="304800" indent="-304800" defTabSz="388620">
              <a:spcBef>
                <a:spcPts val="2800"/>
              </a:spcBef>
              <a:defRPr spc="50" sz="2520"/>
            </a:pPr>
            <a:r>
              <a:t>Full-stack visibility across development and production environments</a:t>
            </a:r>
          </a:p>
          <a:p>
            <a:pPr marL="304800" indent="-304800" defTabSz="388620">
              <a:spcBef>
                <a:spcPts val="2800"/>
              </a:spcBef>
              <a:defRPr spc="50" sz="2520"/>
            </a:pPr>
            <a:r>
              <a:t>Event intelligence for actionable insights</a:t>
            </a:r>
          </a:p>
        </p:txBody>
      </p:sp>
      <p:pic>
        <p:nvPicPr>
          <p:cNvPr id="468" name="Image" descr="Image"/>
          <p:cNvPicPr>
            <a:picLocks noChangeAspect="1"/>
          </p:cNvPicPr>
          <p:nvPr/>
        </p:nvPicPr>
        <p:blipFill>
          <a:blip r:embed="rId2">
            <a:extLst/>
          </a:blip>
          <a:stretch>
            <a:fillRect/>
          </a:stretch>
        </p:blipFill>
        <p:spPr>
          <a:xfrm>
            <a:off x="10668000" y="6527800"/>
            <a:ext cx="3048000" cy="6604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8. prometheus"/>
          <p:cNvSpPr txBox="1"/>
          <p:nvPr>
            <p:ph type="body" idx="13"/>
          </p:nvPr>
        </p:nvSpPr>
        <p:spPr>
          <a:prstGeom prst="rect">
            <a:avLst/>
          </a:prstGeom>
        </p:spPr>
        <p:txBody>
          <a:bodyPr/>
          <a:lstStyle/>
          <a:p>
            <a:pPr/>
            <a:r>
              <a:t>8. prometheus</a:t>
            </a:r>
          </a:p>
        </p:txBody>
      </p:sp>
      <p:sp>
        <p:nvSpPr>
          <p:cNvPr id="471"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72" name="Prometheus is 100% open source free to use service monitoring system. It offers support for more than ten languages.…"/>
          <p:cNvSpPr txBox="1"/>
          <p:nvPr>
            <p:ph type="body" idx="1"/>
          </p:nvPr>
        </p:nvSpPr>
        <p:spPr>
          <a:prstGeom prst="rect">
            <a:avLst/>
          </a:prstGeom>
        </p:spPr>
        <p:txBody>
          <a:bodyPr/>
          <a:lstStyle/>
          <a:p>
            <a:pPr marL="0" indent="0" defTabSz="608837">
              <a:spcBef>
                <a:spcPts val="4500"/>
              </a:spcBef>
              <a:buClrTx/>
              <a:buSzTx/>
              <a:buNone/>
              <a:defRPr spc="78" sz="3948"/>
            </a:pPr>
            <a:r>
              <a:rPr>
                <a:solidFill>
                  <a:srgbClr val="04B8E6"/>
                </a:solidFill>
              </a:rPr>
              <a:t>Prometheus</a:t>
            </a:r>
            <a:r>
              <a:t> is 100% open source free to use service monitoring system. It offers support for more than ten languages.</a:t>
            </a:r>
          </a:p>
          <a:p>
            <a:pPr marL="477519" indent="-477519" defTabSz="608837">
              <a:spcBef>
                <a:spcPts val="4500"/>
              </a:spcBef>
              <a:defRPr spc="78" sz="3948"/>
            </a:pPr>
            <a:r>
              <a:t>Flexible query language for slicing collected time series data to generate tables, graphs, and alerts</a:t>
            </a:r>
          </a:p>
          <a:p>
            <a:pPr marL="477519" indent="-477519" defTabSz="608837">
              <a:spcBef>
                <a:spcPts val="4500"/>
              </a:spcBef>
              <a:defRPr spc="78" sz="3948"/>
            </a:pPr>
            <a:r>
              <a:t>Stores time series, streams of timestamped values belonging to the same metric, and the same set of labeled dimensions</a:t>
            </a:r>
          </a:p>
          <a:p>
            <a:pPr marL="477519" indent="-477519" defTabSz="608837">
              <a:spcBef>
                <a:spcPts val="4500"/>
              </a:spcBef>
              <a:defRPr spc="78" sz="3948"/>
            </a:pPr>
            <a:r>
              <a:t>Stores time series in memory and also on local disk</a:t>
            </a:r>
          </a:p>
          <a:p>
            <a:pPr marL="477519" indent="-477519" defTabSz="608837">
              <a:spcBef>
                <a:spcPts val="4500"/>
              </a:spcBef>
              <a:defRPr spc="78" sz="3948"/>
            </a:pPr>
            <a:r>
              <a:t>It has easy-to-implement custom libraries</a:t>
            </a:r>
          </a:p>
          <a:p>
            <a:pPr marL="477519" indent="-477519" defTabSz="608837">
              <a:spcBef>
                <a:spcPts val="4500"/>
              </a:spcBef>
              <a:defRPr spc="78" sz="3948"/>
            </a:pPr>
            <a:r>
              <a:t>Alert manager handles notifications and silencing</a:t>
            </a:r>
          </a:p>
        </p:txBody>
      </p:sp>
      <p:pic>
        <p:nvPicPr>
          <p:cNvPr id="473" name="Image" descr="Image"/>
          <p:cNvPicPr>
            <a:picLocks noChangeAspect="1"/>
          </p:cNvPicPr>
          <p:nvPr/>
        </p:nvPicPr>
        <p:blipFill>
          <a:blip r:embed="rId2">
            <a:extLst/>
          </a:blip>
          <a:stretch>
            <a:fillRect/>
          </a:stretch>
        </p:blipFill>
        <p:spPr>
          <a:xfrm>
            <a:off x="10668000" y="6470650"/>
            <a:ext cx="3048000" cy="7747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9. Ganglia"/>
          <p:cNvSpPr txBox="1"/>
          <p:nvPr>
            <p:ph type="body" idx="13"/>
          </p:nvPr>
        </p:nvSpPr>
        <p:spPr>
          <a:prstGeom prst="rect">
            <a:avLst/>
          </a:prstGeom>
        </p:spPr>
        <p:txBody>
          <a:bodyPr/>
          <a:lstStyle/>
          <a:p>
            <a:pPr/>
            <a:r>
              <a:t>9. Ganglia</a:t>
            </a:r>
          </a:p>
        </p:txBody>
      </p:sp>
      <p:sp>
        <p:nvSpPr>
          <p:cNvPr id="476"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77" name="Ganglia DevOps tooling offers teams with cluster and grid monitoring capabilities. This tool is designed for high-performance computing systems like clusters and grids.…"/>
          <p:cNvSpPr txBox="1"/>
          <p:nvPr>
            <p:ph type="body" idx="1"/>
          </p:nvPr>
        </p:nvSpPr>
        <p:spPr>
          <a:prstGeom prst="rect">
            <a:avLst/>
          </a:prstGeom>
        </p:spPr>
        <p:txBody>
          <a:bodyPr/>
          <a:lstStyle/>
          <a:p>
            <a:pPr marL="0" indent="0">
              <a:buClrTx/>
              <a:buSzTx/>
              <a:buNone/>
            </a:pPr>
            <a:r>
              <a:rPr>
                <a:solidFill>
                  <a:srgbClr val="04B8E6"/>
                </a:solidFill>
              </a:rPr>
              <a:t>Ganglia</a:t>
            </a:r>
            <a:r>
              <a:t> DevOps tooling offers teams with cluster and grid monitoring capabilities. This tool is designed for high-performance computing systems like clusters and grids.</a:t>
            </a:r>
          </a:p>
          <a:p>
            <a:pPr/>
            <a:r>
              <a:t>Free and open source tool</a:t>
            </a:r>
          </a:p>
          <a:p>
            <a:pPr/>
            <a:r>
              <a:t>Scalable monitoring system based on a hierarchical design</a:t>
            </a:r>
          </a:p>
          <a:p>
            <a:pPr/>
            <a:r>
              <a:t>Achieves low per-node overheads for high concurrency</a:t>
            </a:r>
          </a:p>
          <a:p>
            <a:pPr/>
            <a:r>
              <a:t>It can handle clusters with 2,000 nodes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10. snort"/>
          <p:cNvSpPr txBox="1"/>
          <p:nvPr>
            <p:ph type="body" idx="13"/>
          </p:nvPr>
        </p:nvSpPr>
        <p:spPr>
          <a:prstGeom prst="rect">
            <a:avLst/>
          </a:prstGeom>
        </p:spPr>
        <p:txBody>
          <a:bodyPr/>
          <a:lstStyle/>
          <a:p>
            <a:pPr/>
            <a:r>
              <a:t>10. snort</a:t>
            </a:r>
          </a:p>
        </p:txBody>
      </p:sp>
      <p:sp>
        <p:nvSpPr>
          <p:cNvPr id="480"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81" name="Snort is a very powerful open-source DevOps tool that helps in the detection of intruders. It also highlights malicious attacks against the system. It allows real-time traffic analysis and packet logging.…"/>
          <p:cNvSpPr txBox="1"/>
          <p:nvPr>
            <p:ph type="body" idx="1"/>
          </p:nvPr>
        </p:nvSpPr>
        <p:spPr>
          <a:prstGeom prst="rect">
            <a:avLst/>
          </a:prstGeom>
        </p:spPr>
        <p:txBody>
          <a:bodyPr/>
          <a:lstStyle/>
          <a:p>
            <a:pPr marL="0" indent="0">
              <a:buClrTx/>
              <a:buSzTx/>
              <a:buNone/>
            </a:pPr>
            <a:r>
              <a:rPr>
                <a:solidFill>
                  <a:srgbClr val="04B8E6"/>
                </a:solidFill>
              </a:rPr>
              <a:t>Snort </a:t>
            </a:r>
            <a:r>
              <a:t>is a very powerful open-source DevOps tool that helps in the detection of intruders. It also highlights malicious attacks against the system. It allows real-time traffic analysis and packet logging.</a:t>
            </a:r>
          </a:p>
          <a:p>
            <a:pPr/>
            <a:r>
              <a:t>Performs protocol analysis and content searching</a:t>
            </a:r>
          </a:p>
          <a:p>
            <a:pPr/>
            <a:r>
              <a:t>It allows signature-based detection of attacks by analysing packets</a:t>
            </a:r>
          </a:p>
          <a:p>
            <a:pPr/>
            <a:r>
              <a:t>It offers real-time traffic analysis and packet logging</a:t>
            </a:r>
          </a:p>
          <a:p>
            <a:pPr/>
            <a:r>
              <a:t>Detects buffer overflows, stealth port scans, and OS fingerprinting attempts, etc.</a:t>
            </a:r>
          </a:p>
        </p:txBody>
      </p:sp>
      <p:pic>
        <p:nvPicPr>
          <p:cNvPr id="482" name="Image" descr="Image"/>
          <p:cNvPicPr>
            <a:picLocks noChangeAspect="1"/>
          </p:cNvPicPr>
          <p:nvPr/>
        </p:nvPicPr>
        <p:blipFill>
          <a:blip r:embed="rId2">
            <a:extLst/>
          </a:blip>
          <a:stretch>
            <a:fillRect/>
          </a:stretch>
        </p:blipFill>
        <p:spPr>
          <a:xfrm>
            <a:off x="10922000" y="4812502"/>
            <a:ext cx="2540000" cy="13843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11. Splunk"/>
          <p:cNvSpPr txBox="1"/>
          <p:nvPr>
            <p:ph type="body" idx="13"/>
          </p:nvPr>
        </p:nvSpPr>
        <p:spPr>
          <a:prstGeom prst="rect">
            <a:avLst/>
          </a:prstGeom>
        </p:spPr>
        <p:txBody>
          <a:bodyPr/>
          <a:lstStyle/>
          <a:p>
            <a:pPr/>
            <a:r>
              <a:t>11. Splunk</a:t>
            </a:r>
          </a:p>
        </p:txBody>
      </p:sp>
      <p:sp>
        <p:nvSpPr>
          <p:cNvPr id="485"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86" name="Splunk is a tool to make machine data accessible, usable, and valuable to everyone. It delivers operational intelligence to DevOps teams. It helps companies to be more productive, competitive, and secure.…"/>
          <p:cNvSpPr txBox="1"/>
          <p:nvPr>
            <p:ph type="body" idx="1"/>
          </p:nvPr>
        </p:nvSpPr>
        <p:spPr>
          <a:prstGeom prst="rect">
            <a:avLst/>
          </a:prstGeom>
        </p:spPr>
        <p:txBody>
          <a:bodyPr/>
          <a:lstStyle/>
          <a:p>
            <a:pPr marL="0" indent="0">
              <a:buClrTx/>
              <a:buSzTx/>
              <a:buNone/>
            </a:pPr>
            <a:r>
              <a:rPr>
                <a:solidFill>
                  <a:srgbClr val="04B8E6"/>
                </a:solidFill>
              </a:rPr>
              <a:t>Splunk </a:t>
            </a:r>
            <a:r>
              <a:t>is a tool to make machine data accessible, usable, and valuable to everyone. It delivers operational intelligence to DevOps teams. It helps companies to be more productive, competitive, and secure.</a:t>
            </a:r>
          </a:p>
          <a:p>
            <a:pPr/>
            <a:r>
              <a:t>Data drive analytics with actionable insights</a:t>
            </a:r>
          </a:p>
          <a:p>
            <a:pPr/>
            <a:r>
              <a:t>Next-generation monitoring and analytics solution</a:t>
            </a:r>
          </a:p>
          <a:p>
            <a:pPr/>
            <a:r>
              <a:t>Delivers a single, unified view of different IT services</a:t>
            </a:r>
          </a:p>
          <a:p>
            <a:pPr/>
            <a:r>
              <a:t>Extend the Splunk platform with purpose-built solutions for security</a:t>
            </a:r>
          </a:p>
        </p:txBody>
      </p:sp>
      <p:pic>
        <p:nvPicPr>
          <p:cNvPr id="487" name="Image" descr="Image"/>
          <p:cNvPicPr>
            <a:picLocks noChangeAspect="1"/>
          </p:cNvPicPr>
          <p:nvPr/>
        </p:nvPicPr>
        <p:blipFill>
          <a:blip r:embed="rId2">
            <a:extLst/>
          </a:blip>
          <a:stretch>
            <a:fillRect/>
          </a:stretch>
        </p:blipFill>
        <p:spPr>
          <a:xfrm>
            <a:off x="10795000" y="5202609"/>
            <a:ext cx="2794000" cy="8890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Year 2014…"/>
          <p:cNvSpPr txBox="1"/>
          <p:nvPr>
            <p:ph type="body" idx="1"/>
          </p:nvPr>
        </p:nvSpPr>
        <p:spPr>
          <a:xfrm>
            <a:off x="1257300" y="1860550"/>
            <a:ext cx="21869400" cy="10502900"/>
          </a:xfrm>
          <a:prstGeom prst="rect">
            <a:avLst/>
          </a:prstGeom>
        </p:spPr>
        <p:txBody>
          <a:bodyPr/>
          <a:lstStyle/>
          <a:p>
            <a:pPr/>
            <a:r>
              <a:t>Year 2014</a:t>
            </a:r>
          </a:p>
          <a:p>
            <a:pPr/>
            <a:r>
              <a:t>1 hour of downtime for Netflix</a:t>
            </a:r>
          </a:p>
          <a:p>
            <a:pPr/>
            <a:r>
              <a:t>Loss of at least $1 million</a:t>
            </a:r>
          </a:p>
          <a:p>
            <a:pPr/>
            <a:r>
              <a:t>Netflix builds Simian Army</a:t>
            </a:r>
          </a:p>
          <a:p>
            <a:pPr/>
            <a:r>
              <a:t>A tool that creates and deploys failure scenarios</a:t>
            </a:r>
          </a:p>
          <a:p>
            <a:pPr/>
            <a:r>
              <a:t>Troubleshoot and be ready for any collapse!</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12. nagios"/>
          <p:cNvSpPr txBox="1"/>
          <p:nvPr>
            <p:ph type="body" idx="13"/>
          </p:nvPr>
        </p:nvSpPr>
        <p:spPr>
          <a:prstGeom prst="rect">
            <a:avLst/>
          </a:prstGeom>
        </p:spPr>
        <p:txBody>
          <a:bodyPr/>
          <a:lstStyle/>
          <a:p>
            <a:pPr/>
            <a:r>
              <a:t>12. nagios</a:t>
            </a:r>
          </a:p>
        </p:txBody>
      </p:sp>
      <p:sp>
        <p:nvSpPr>
          <p:cNvPr id="490"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91" name="Nagios is another useful tool for DevOps. It helps DevOps teams to find, and correct problems with network &amp; infrastructure.…"/>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Nagios</a:t>
            </a:r>
            <a:r>
              <a:t> is another useful tool for DevOps. It helps DevOps teams to find, and correct problems with network &amp; infrastructure.</a:t>
            </a:r>
          </a:p>
          <a:p>
            <a:pPr marL="416559" indent="-416559" defTabSz="531113">
              <a:spcBef>
                <a:spcPts val="3900"/>
              </a:spcBef>
              <a:defRPr spc="68" sz="3443"/>
            </a:pPr>
            <a:r>
              <a:t>Nagios XI helps to monitors components like applications, services, OS, network protocols</a:t>
            </a:r>
          </a:p>
          <a:p>
            <a:pPr marL="416559" indent="-416559" defTabSz="531113">
              <a:spcBef>
                <a:spcPts val="3900"/>
              </a:spcBef>
              <a:defRPr spc="68" sz="3443"/>
            </a:pPr>
            <a:r>
              <a:t>It provides complete monitoring of desktop and server operating systems</a:t>
            </a:r>
          </a:p>
          <a:p>
            <a:pPr marL="416559" indent="-416559" defTabSz="531113">
              <a:spcBef>
                <a:spcPts val="3900"/>
              </a:spcBef>
              <a:defRPr spc="68" sz="3443"/>
            </a:pPr>
            <a:r>
              <a:t>It provides complete monitoring of Java Management Extensions</a:t>
            </a:r>
          </a:p>
          <a:p>
            <a:pPr marL="416559" indent="-416559" defTabSz="531113">
              <a:spcBef>
                <a:spcPts val="3900"/>
              </a:spcBef>
              <a:defRPr spc="68" sz="3443"/>
            </a:pPr>
            <a:r>
              <a:t>It allows monitoring of all mission-critical infrastructure components on any operating system</a:t>
            </a:r>
          </a:p>
          <a:p>
            <a:pPr marL="416559" indent="-416559" defTabSz="531113">
              <a:spcBef>
                <a:spcPts val="3900"/>
              </a:spcBef>
              <a:defRPr spc="68" sz="3443"/>
            </a:pPr>
            <a:r>
              <a:t>Its log management tool is industry leading.</a:t>
            </a:r>
          </a:p>
          <a:p>
            <a:pPr marL="416559" indent="-416559" defTabSz="531113">
              <a:spcBef>
                <a:spcPts val="3900"/>
              </a:spcBef>
              <a:defRPr spc="68" sz="3443"/>
            </a:pPr>
            <a:r>
              <a:t>Network Analyser helps identify bottlenecks and optimise bandwidth utilisation.</a:t>
            </a:r>
          </a:p>
          <a:p>
            <a:pPr marL="416559" indent="-416559" defTabSz="531113">
              <a:spcBef>
                <a:spcPts val="3900"/>
              </a:spcBef>
              <a:defRPr spc="68" sz="3443"/>
            </a:pPr>
            <a:r>
              <a:t>This tool simplifies the process of searching log data</a:t>
            </a:r>
          </a:p>
        </p:txBody>
      </p:sp>
      <p:pic>
        <p:nvPicPr>
          <p:cNvPr id="492" name="Image" descr="Image"/>
          <p:cNvPicPr>
            <a:picLocks noChangeAspect="1"/>
          </p:cNvPicPr>
          <p:nvPr/>
        </p:nvPicPr>
        <p:blipFill>
          <a:blip r:embed="rId2">
            <a:extLst/>
          </a:blip>
          <a:stretch>
            <a:fillRect/>
          </a:stretch>
        </p:blipFill>
        <p:spPr>
          <a:xfrm>
            <a:off x="11207750" y="6789250"/>
            <a:ext cx="1968500" cy="4699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13. Chef"/>
          <p:cNvSpPr txBox="1"/>
          <p:nvPr>
            <p:ph type="body" idx="13"/>
          </p:nvPr>
        </p:nvSpPr>
        <p:spPr>
          <a:prstGeom prst="rect">
            <a:avLst/>
          </a:prstGeom>
        </p:spPr>
        <p:txBody>
          <a:bodyPr/>
          <a:lstStyle/>
          <a:p>
            <a:pPr/>
            <a:r>
              <a:t>13. Chef</a:t>
            </a:r>
          </a:p>
        </p:txBody>
      </p:sp>
      <p:sp>
        <p:nvSpPr>
          <p:cNvPr id="495"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96" name="Chef is a useful DevOps tool for achieving speed, scale, and consistency. It is a Cloud based system. It can be used to ease out complex tasks and perform automation.…"/>
          <p:cNvSpPr txBox="1"/>
          <p:nvPr>
            <p:ph type="body" idx="1"/>
          </p:nvPr>
        </p:nvSpPr>
        <p:spPr>
          <a:prstGeom prst="rect">
            <a:avLst/>
          </a:prstGeom>
        </p:spPr>
        <p:txBody>
          <a:bodyPr/>
          <a:lstStyle/>
          <a:p>
            <a:pPr marL="0" indent="0">
              <a:buClrTx/>
              <a:buSzTx/>
              <a:buNone/>
            </a:pPr>
            <a:r>
              <a:rPr>
                <a:solidFill>
                  <a:srgbClr val="04B8E6"/>
                </a:solidFill>
              </a:rPr>
              <a:t>Chef </a:t>
            </a:r>
            <a:r>
              <a:t>is a useful DevOps tool for achieving speed, scale, and consistency. It is a Cloud based system. It can be used to ease out complex tasks and perform automation.</a:t>
            </a:r>
          </a:p>
          <a:p>
            <a:pPr/>
            <a:r>
              <a:t>Accelerate cloud adoption</a:t>
            </a:r>
          </a:p>
          <a:p>
            <a:pPr/>
            <a:r>
              <a:t>Effectively manage data centres</a:t>
            </a:r>
          </a:p>
          <a:p>
            <a:pPr/>
            <a:r>
              <a:t>It can manage multiple cloud environments</a:t>
            </a:r>
          </a:p>
          <a:p>
            <a:pPr/>
            <a:r>
              <a:t>It maintains high availability</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14. sumo logic"/>
          <p:cNvSpPr txBox="1"/>
          <p:nvPr>
            <p:ph type="body" idx="13"/>
          </p:nvPr>
        </p:nvSpPr>
        <p:spPr>
          <a:prstGeom prst="rect">
            <a:avLst/>
          </a:prstGeom>
        </p:spPr>
        <p:txBody>
          <a:bodyPr/>
          <a:lstStyle/>
          <a:p>
            <a:pPr/>
            <a:r>
              <a:t>14. sumo logic</a:t>
            </a:r>
          </a:p>
        </p:txBody>
      </p:sp>
      <p:sp>
        <p:nvSpPr>
          <p:cNvPr id="499"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00" name="Sumo Logic helps organisations to analyze and make sense of log data. It combines security analytics with integrated threat intelligence for advanced security analytics.…"/>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Sumo Logic </a:t>
            </a:r>
            <a:r>
              <a:t>helps organisations to analyze and make sense of log data. It combines security analytics with integrated threat intelligence for advanced security analytics.</a:t>
            </a:r>
          </a:p>
          <a:p>
            <a:pPr marL="416559" indent="-416559" defTabSz="531113">
              <a:spcBef>
                <a:spcPts val="3900"/>
              </a:spcBef>
              <a:defRPr spc="68" sz="3443"/>
            </a:pPr>
            <a:r>
              <a:t>Build, run, and secure Azure Hybrid applications</a:t>
            </a:r>
          </a:p>
          <a:p>
            <a:pPr marL="416559" indent="-416559" defTabSz="531113">
              <a:spcBef>
                <a:spcPts val="3900"/>
              </a:spcBef>
              <a:defRPr spc="68" sz="3443"/>
            </a:pPr>
            <a:r>
              <a:t>Cloud-native, machine data analytics service for log management and time series metrics</a:t>
            </a:r>
          </a:p>
          <a:p>
            <a:pPr marL="416559" indent="-416559" defTabSz="531113">
              <a:spcBef>
                <a:spcPts val="3900"/>
              </a:spcBef>
              <a:defRPr spc="68" sz="3443"/>
            </a:pPr>
            <a:r>
              <a:t>Monitor, secure, troubleshoot cloud applications, and infrastructures</a:t>
            </a:r>
          </a:p>
          <a:p>
            <a:pPr marL="416559" indent="-416559" defTabSz="531113">
              <a:spcBef>
                <a:spcPts val="3900"/>
              </a:spcBef>
              <a:defRPr spc="68" sz="3443"/>
            </a:pPr>
            <a:r>
              <a:t>It has a power of elastic cloud to scale infinitely</a:t>
            </a:r>
          </a:p>
          <a:p>
            <a:pPr marL="416559" indent="-416559" defTabSz="531113">
              <a:spcBef>
                <a:spcPts val="3900"/>
              </a:spcBef>
              <a:defRPr spc="68" sz="3443"/>
            </a:pPr>
            <a:r>
              <a:t>Drive business value, growth and competitive advantage</a:t>
            </a:r>
          </a:p>
          <a:p>
            <a:pPr marL="416559" indent="-416559" defTabSz="531113">
              <a:spcBef>
                <a:spcPts val="3900"/>
              </a:spcBef>
              <a:defRPr spc="68" sz="3443"/>
            </a:pPr>
            <a:r>
              <a:t>One platform for continuous real-time integration</a:t>
            </a:r>
          </a:p>
          <a:p>
            <a:pPr marL="416559" indent="-416559" defTabSz="531113">
              <a:spcBef>
                <a:spcPts val="3900"/>
              </a:spcBef>
              <a:defRPr spc="68" sz="3443"/>
            </a:pPr>
            <a:r>
              <a:t>Remove friction from the application lifecycle</a:t>
            </a:r>
          </a:p>
        </p:txBody>
      </p:sp>
      <p:pic>
        <p:nvPicPr>
          <p:cNvPr id="501" name="Image" descr="Image"/>
          <p:cNvPicPr>
            <a:picLocks noChangeAspect="1"/>
          </p:cNvPicPr>
          <p:nvPr/>
        </p:nvPicPr>
        <p:blipFill>
          <a:blip r:embed="rId2">
            <a:extLst/>
          </a:blip>
          <a:stretch>
            <a:fillRect/>
          </a:stretch>
        </p:blipFill>
        <p:spPr>
          <a:xfrm>
            <a:off x="10668000" y="6744800"/>
            <a:ext cx="3048000" cy="5588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15. overops"/>
          <p:cNvSpPr txBox="1"/>
          <p:nvPr>
            <p:ph type="body" idx="13"/>
          </p:nvPr>
        </p:nvSpPr>
        <p:spPr>
          <a:prstGeom prst="rect">
            <a:avLst/>
          </a:prstGeom>
        </p:spPr>
        <p:txBody>
          <a:bodyPr/>
          <a:lstStyle/>
          <a:p>
            <a:pPr/>
            <a:r>
              <a:t>15. overops</a:t>
            </a:r>
          </a:p>
        </p:txBody>
      </p:sp>
      <p:sp>
        <p:nvSpPr>
          <p:cNvPr id="504"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05" name="OverOps is the DevOps tool that gives root-cause of a bug and informs about server crash to the team. It quickly identifies when and why code breaks in production.…"/>
          <p:cNvSpPr txBox="1"/>
          <p:nvPr>
            <p:ph type="body" idx="1"/>
          </p:nvPr>
        </p:nvSpPr>
        <p:spPr>
          <a:prstGeom prst="rect">
            <a:avLst/>
          </a:prstGeom>
        </p:spPr>
        <p:txBody>
          <a:bodyPr/>
          <a:lstStyle/>
          <a:p>
            <a:pPr marL="0" indent="0">
              <a:buClrTx/>
              <a:buSzTx/>
              <a:buNone/>
            </a:pPr>
            <a:r>
              <a:rPr>
                <a:solidFill>
                  <a:srgbClr val="04B8E6"/>
                </a:solidFill>
              </a:rPr>
              <a:t>OverOps</a:t>
            </a:r>
            <a:r>
              <a:t> is the DevOps tool that gives root-cause of a bug and informs about server crash to the team. It quickly identifies when and why code breaks in production.</a:t>
            </a:r>
          </a:p>
          <a:p>
            <a:pPr/>
            <a:r>
              <a:t>Detects production code breaks and delivers the source code</a:t>
            </a:r>
          </a:p>
          <a:p>
            <a:pPr/>
            <a:r>
              <a:t>Improve staff efficiency by reducing time wasted sifting through logs</a:t>
            </a:r>
          </a:p>
          <a:p>
            <a:pPr/>
            <a:r>
              <a:t>Offers the complete source code and variable to fix any error</a:t>
            </a:r>
          </a:p>
          <a:p>
            <a:pPr/>
            <a:r>
              <a:t>Proactively detects when deployment processes face errors</a:t>
            </a:r>
          </a:p>
          <a:p>
            <a:pPr/>
            <a:r>
              <a:t>It helps DevOps team to spend more time in delivering great features</a:t>
            </a:r>
          </a:p>
        </p:txBody>
      </p:sp>
      <p:pic>
        <p:nvPicPr>
          <p:cNvPr id="506" name="Image" descr="Image"/>
          <p:cNvPicPr>
            <a:picLocks noChangeAspect="1"/>
          </p:cNvPicPr>
          <p:nvPr/>
        </p:nvPicPr>
        <p:blipFill>
          <a:blip r:embed="rId2">
            <a:extLst/>
          </a:blip>
          <a:stretch>
            <a:fillRect/>
          </a:stretch>
        </p:blipFill>
        <p:spPr>
          <a:xfrm>
            <a:off x="10668000" y="6103463"/>
            <a:ext cx="3048000" cy="7493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16. consul"/>
          <p:cNvSpPr txBox="1"/>
          <p:nvPr>
            <p:ph type="body" idx="13"/>
          </p:nvPr>
        </p:nvSpPr>
        <p:spPr>
          <a:prstGeom prst="rect">
            <a:avLst/>
          </a:prstGeom>
        </p:spPr>
        <p:txBody>
          <a:bodyPr/>
          <a:lstStyle/>
          <a:p>
            <a:pPr/>
            <a:r>
              <a:t>16. consul</a:t>
            </a:r>
          </a:p>
        </p:txBody>
      </p:sp>
      <p:sp>
        <p:nvSpPr>
          <p:cNvPr id="509"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10" name="Consul is a DevOps tool. It is widely used for discovering and configuring services in any infrastructure. It is a perfect tool for modern, elastic infrastructures as it is useful for the DevOps community.…"/>
          <p:cNvSpPr txBox="1"/>
          <p:nvPr>
            <p:ph type="body" idx="1"/>
          </p:nvPr>
        </p:nvSpPr>
        <p:spPr>
          <a:prstGeom prst="rect">
            <a:avLst/>
          </a:prstGeom>
        </p:spPr>
        <p:txBody>
          <a:bodyPr/>
          <a:lstStyle/>
          <a:p>
            <a:pPr marL="0" indent="0">
              <a:buClrTx/>
              <a:buSzTx/>
              <a:buNone/>
            </a:pPr>
            <a:r>
              <a:rPr>
                <a:solidFill>
                  <a:srgbClr val="04B8E6"/>
                </a:solidFill>
              </a:rPr>
              <a:t>Consul</a:t>
            </a:r>
            <a:r>
              <a:t> is a DevOps tool. It is widely used for discovering and configuring services in any infrastructure. It is a perfect tool for modern, elastic infrastructures as it is useful for the DevOps community.</a:t>
            </a:r>
          </a:p>
          <a:p>
            <a:pPr/>
            <a:r>
              <a:t>It provides a robust API</a:t>
            </a:r>
          </a:p>
          <a:p>
            <a:pPr/>
            <a:r>
              <a:t>Applications can easily find the services they should depend upon using DNS or HTTP</a:t>
            </a:r>
          </a:p>
          <a:p>
            <a:pPr/>
            <a:r>
              <a:t>Make use of the hierarchical key or value store for dynamic configuration</a:t>
            </a:r>
          </a:p>
          <a:p>
            <a:pPr/>
            <a:r>
              <a:t>Provide Supports for multiple data centres</a:t>
            </a:r>
          </a:p>
        </p:txBody>
      </p:sp>
      <p:pic>
        <p:nvPicPr>
          <p:cNvPr id="511" name="Image" descr="Image"/>
          <p:cNvPicPr>
            <a:picLocks noChangeAspect="1"/>
          </p:cNvPicPr>
          <p:nvPr/>
        </p:nvPicPr>
        <p:blipFill>
          <a:blip r:embed="rId2">
            <a:extLst/>
          </a:blip>
          <a:stretch>
            <a:fillRect/>
          </a:stretch>
        </p:blipFill>
        <p:spPr>
          <a:xfrm>
            <a:off x="10604500" y="6330950"/>
            <a:ext cx="3175000" cy="10541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17. docker"/>
          <p:cNvSpPr txBox="1"/>
          <p:nvPr>
            <p:ph type="body" idx="13"/>
          </p:nvPr>
        </p:nvSpPr>
        <p:spPr>
          <a:prstGeom prst="rect">
            <a:avLst/>
          </a:prstGeom>
        </p:spPr>
        <p:txBody>
          <a:bodyPr/>
          <a:lstStyle/>
          <a:p>
            <a:pPr/>
            <a:r>
              <a:t>17. docker</a:t>
            </a:r>
          </a:p>
        </p:txBody>
      </p:sp>
      <p:sp>
        <p:nvSpPr>
          <p:cNvPr id="514"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15" name="Docker is a DevOps technology suite. It allows DevOps teams to build, ship, and run distributed applications. This tool allows users to assemble apps from components and work collaboratively.…"/>
          <p:cNvSpPr txBox="1"/>
          <p:nvPr>
            <p:ph type="body" idx="1"/>
          </p:nvPr>
        </p:nvSpPr>
        <p:spPr>
          <a:prstGeom prst="rect">
            <a:avLst/>
          </a:prstGeom>
        </p:spPr>
        <p:txBody>
          <a:bodyPr/>
          <a:lstStyle/>
          <a:p>
            <a:pPr marL="0" indent="0">
              <a:buClrTx/>
              <a:buSzTx/>
              <a:buNone/>
            </a:pPr>
            <a:r>
              <a:rPr>
                <a:solidFill>
                  <a:srgbClr val="04B8E6"/>
                </a:solidFill>
              </a:rPr>
              <a:t>Docker</a:t>
            </a:r>
            <a:r>
              <a:t> is a DevOps technology suite. It allows DevOps teams to build, ship, and run distributed applications. This tool allows users to assemble apps from components and work collaboratively.</a:t>
            </a:r>
          </a:p>
          <a:p>
            <a:pPr/>
            <a:r>
              <a:t>CaaS Ready platform running with built in orchestration</a:t>
            </a:r>
          </a:p>
          <a:p>
            <a:pPr/>
            <a:r>
              <a:t>Flexible image management with a private registry to store, manage images and configure image caches</a:t>
            </a:r>
          </a:p>
          <a:p>
            <a:pPr/>
            <a:r>
              <a:t>Isolates apps in containers to eliminate conflicts for enhancing security</a:t>
            </a:r>
          </a:p>
        </p:txBody>
      </p:sp>
      <p:pic>
        <p:nvPicPr>
          <p:cNvPr id="516" name="Image" descr="Image"/>
          <p:cNvPicPr>
            <a:picLocks noChangeAspect="1"/>
          </p:cNvPicPr>
          <p:nvPr/>
        </p:nvPicPr>
        <p:blipFill>
          <a:blip r:embed="rId2">
            <a:extLst/>
          </a:blip>
          <a:stretch>
            <a:fillRect/>
          </a:stretch>
        </p:blipFill>
        <p:spPr>
          <a:xfrm>
            <a:off x="10922000" y="10793627"/>
            <a:ext cx="2540000" cy="21082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18. Stackify retrace"/>
          <p:cNvSpPr txBox="1"/>
          <p:nvPr>
            <p:ph type="body" idx="13"/>
          </p:nvPr>
        </p:nvSpPr>
        <p:spPr>
          <a:prstGeom prst="rect">
            <a:avLst/>
          </a:prstGeom>
        </p:spPr>
        <p:txBody>
          <a:bodyPr/>
          <a:lstStyle/>
          <a:p>
            <a:pPr/>
            <a:r>
              <a:t>18. Stackify retrace</a:t>
            </a:r>
          </a:p>
        </p:txBody>
      </p:sp>
      <p:sp>
        <p:nvSpPr>
          <p:cNvPr id="519"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20" name="Stackify is a lightweight DevOps tool. It shows real-time logs, errors queries, and more directly into the workstation. It is an ideal solution for intelligent orchestration for the software-defined data centre.…"/>
          <p:cNvSpPr txBox="1"/>
          <p:nvPr>
            <p:ph type="body" idx="1"/>
          </p:nvPr>
        </p:nvSpPr>
        <p:spPr>
          <a:prstGeom prst="rect">
            <a:avLst/>
          </a:prstGeom>
        </p:spPr>
        <p:txBody>
          <a:bodyPr/>
          <a:lstStyle/>
          <a:p>
            <a:pPr marL="0" indent="0" defTabSz="388620">
              <a:spcBef>
                <a:spcPts val="2800"/>
              </a:spcBef>
              <a:buClrTx/>
              <a:buSzTx/>
              <a:buNone/>
              <a:defRPr spc="50" sz="2520"/>
            </a:pPr>
            <a:r>
              <a:rPr>
                <a:solidFill>
                  <a:srgbClr val="04B8E6"/>
                </a:solidFill>
              </a:rPr>
              <a:t>Stackify</a:t>
            </a:r>
            <a:r>
              <a:t> is a lightweight DevOps tool. It shows real-time logs, errors queries, and more directly into the workstation. It is an ideal solution for intelligent orchestration for the software-defined data centre.</a:t>
            </a:r>
          </a:p>
          <a:p>
            <a:pPr marL="304800" indent="-304800" defTabSz="388620">
              <a:spcBef>
                <a:spcPts val="2800"/>
              </a:spcBef>
              <a:defRPr spc="50" sz="2520"/>
            </a:pPr>
            <a:r>
              <a:t>Detailed trace of all types of web request</a:t>
            </a:r>
          </a:p>
          <a:p>
            <a:pPr marL="304800" indent="-304800" defTabSz="388620">
              <a:spcBef>
                <a:spcPts val="2800"/>
              </a:spcBef>
              <a:defRPr spc="50" sz="2520"/>
            </a:pPr>
            <a:r>
              <a:t>Eliminate messy configuration or code changes</a:t>
            </a:r>
          </a:p>
          <a:p>
            <a:pPr marL="304800" indent="-304800" defTabSz="388620">
              <a:spcBef>
                <a:spcPts val="2800"/>
              </a:spcBef>
              <a:defRPr spc="50" sz="2520"/>
            </a:pPr>
            <a:r>
              <a:t>Provides an instant feedback to check what .NET or Java web apps are doing</a:t>
            </a:r>
          </a:p>
          <a:p>
            <a:pPr marL="304800" indent="-304800" defTabSz="388620">
              <a:spcBef>
                <a:spcPts val="2800"/>
              </a:spcBef>
              <a:defRPr spc="50" sz="2520"/>
            </a:pPr>
            <a:r>
              <a:t>Allows to find and fix bugs before production</a:t>
            </a:r>
          </a:p>
          <a:p>
            <a:pPr marL="304800" indent="-304800" defTabSz="388620">
              <a:spcBef>
                <a:spcPts val="2800"/>
              </a:spcBef>
              <a:defRPr spc="50" sz="2520"/>
            </a:pPr>
            <a:r>
              <a:t>Integrated container management with Docker Datacenter of all app resources and users in a unified web admin UI</a:t>
            </a:r>
          </a:p>
          <a:p>
            <a:pPr marL="304800" indent="-304800" defTabSz="388620">
              <a:spcBef>
                <a:spcPts val="2800"/>
              </a:spcBef>
              <a:defRPr spc="50" sz="2520"/>
            </a:pPr>
            <a:r>
              <a:t>Flexible image management with a private registry to store and manage images</a:t>
            </a:r>
          </a:p>
          <a:p>
            <a:pPr marL="304800" indent="-304800" defTabSz="388620">
              <a:spcBef>
                <a:spcPts val="2800"/>
              </a:spcBef>
              <a:defRPr spc="50" sz="2520"/>
            </a:pPr>
            <a:r>
              <a:t>It provides secure access and configures image caches</a:t>
            </a:r>
          </a:p>
          <a:p>
            <a:pPr marL="304800" indent="-304800" defTabSz="388620">
              <a:spcBef>
                <a:spcPts val="2800"/>
              </a:spcBef>
              <a:defRPr spc="50" sz="2520"/>
            </a:pPr>
            <a:r>
              <a:t>Secure multi tenancy with granular Role Based Access Control</a:t>
            </a:r>
          </a:p>
          <a:p>
            <a:pPr marL="304800" indent="-304800" defTabSz="388620">
              <a:spcBef>
                <a:spcPts val="2800"/>
              </a:spcBef>
              <a:defRPr spc="50" sz="2520"/>
            </a:pPr>
            <a:r>
              <a:t>Complete security with automatic TLS, integrated secrets management, security scanning and deployment policy</a:t>
            </a:r>
          </a:p>
          <a:p>
            <a:pPr marL="304800" indent="-304800" defTabSz="388620">
              <a:spcBef>
                <a:spcPts val="2800"/>
              </a:spcBef>
              <a:defRPr spc="50" sz="2520"/>
            </a:pPr>
            <a:r>
              <a:t>Docker Certified Plugins Containers provide tested, certified and supported solutions</a:t>
            </a:r>
          </a:p>
        </p:txBody>
      </p:sp>
      <p:pic>
        <p:nvPicPr>
          <p:cNvPr id="521" name="Image" descr="Image"/>
          <p:cNvPicPr>
            <a:picLocks noChangeAspect="1"/>
          </p:cNvPicPr>
          <p:nvPr/>
        </p:nvPicPr>
        <p:blipFill>
          <a:blip r:embed="rId2">
            <a:extLst/>
          </a:blip>
          <a:stretch>
            <a:fillRect/>
          </a:stretch>
        </p:blipFill>
        <p:spPr>
          <a:xfrm>
            <a:off x="10668000" y="6904373"/>
            <a:ext cx="3048000" cy="7620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19. CFEngine"/>
          <p:cNvSpPr txBox="1"/>
          <p:nvPr>
            <p:ph type="body" idx="13"/>
          </p:nvPr>
        </p:nvSpPr>
        <p:spPr>
          <a:prstGeom prst="rect">
            <a:avLst/>
          </a:prstGeom>
        </p:spPr>
        <p:txBody>
          <a:bodyPr/>
          <a:lstStyle/>
          <a:p>
            <a:pPr/>
            <a:r>
              <a:t>19. CFEngine</a:t>
            </a:r>
          </a:p>
        </p:txBody>
      </p:sp>
      <p:sp>
        <p:nvSpPr>
          <p:cNvPr id="524"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25" name="CFEngine is a DevOps tool for IT automation. It is an ideal tool for configuration management. It helps teams to automate large-scale complex infrastructure.…"/>
          <p:cNvSpPr txBox="1"/>
          <p:nvPr>
            <p:ph type="body" idx="1"/>
          </p:nvPr>
        </p:nvSpPr>
        <p:spPr>
          <a:prstGeom prst="rect">
            <a:avLst/>
          </a:prstGeom>
        </p:spPr>
        <p:txBody>
          <a:bodyPr/>
          <a:lstStyle/>
          <a:p>
            <a:pPr marL="0" indent="0">
              <a:buClrTx/>
              <a:buSzTx/>
              <a:buNone/>
            </a:pPr>
            <a:r>
              <a:rPr>
                <a:solidFill>
                  <a:srgbClr val="04B8E6"/>
                </a:solidFill>
              </a:rPr>
              <a:t>CFEngine</a:t>
            </a:r>
            <a:r>
              <a:t> is a DevOps tool for IT automation. It is an ideal tool for configuration management. It helps teams to automate large-scale complex infrastructure.</a:t>
            </a:r>
          </a:p>
          <a:p>
            <a:pPr/>
            <a:r>
              <a:t>Provides rapid solution with the execution time less than one second</a:t>
            </a:r>
          </a:p>
          <a:p>
            <a:pPr/>
            <a:r>
              <a:t>An open source configuration solution with an unmatched security record</a:t>
            </a:r>
          </a:p>
          <a:p>
            <a:pPr/>
            <a:r>
              <a:t>It conducted billions of compliance checks in large-scale production environments</a:t>
            </a:r>
          </a:p>
          <a:p>
            <a:pPr/>
            <a:r>
              <a:t>It allows deploying a model-based configuration change across 50,000 servers in very few minutes</a:t>
            </a:r>
          </a:p>
        </p:txBody>
      </p:sp>
      <p:pic>
        <p:nvPicPr>
          <p:cNvPr id="526" name="Image" descr="Image"/>
          <p:cNvPicPr>
            <a:picLocks noChangeAspect="1"/>
          </p:cNvPicPr>
          <p:nvPr/>
        </p:nvPicPr>
        <p:blipFill>
          <a:blip r:embed="rId2">
            <a:extLst/>
          </a:blip>
          <a:stretch>
            <a:fillRect/>
          </a:stretch>
        </p:blipFill>
        <p:spPr>
          <a:xfrm>
            <a:off x="11341100" y="7550150"/>
            <a:ext cx="1701800" cy="6731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20. Artifactory"/>
          <p:cNvSpPr txBox="1"/>
          <p:nvPr>
            <p:ph type="body" idx="13"/>
          </p:nvPr>
        </p:nvSpPr>
        <p:spPr>
          <a:prstGeom prst="rect">
            <a:avLst/>
          </a:prstGeom>
        </p:spPr>
        <p:txBody>
          <a:bodyPr/>
          <a:lstStyle/>
          <a:p>
            <a:pPr/>
            <a:r>
              <a:t>20. Artifactory</a:t>
            </a:r>
          </a:p>
        </p:txBody>
      </p:sp>
      <p:sp>
        <p:nvSpPr>
          <p:cNvPr id="529"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30" name="Artifactory is the enterprise-ready repository manager. It provides end-to-end, automated solution for tracking artefacts from development to production.…"/>
          <p:cNvSpPr txBox="1"/>
          <p:nvPr>
            <p:ph type="body" idx="1"/>
          </p:nvPr>
        </p:nvSpPr>
        <p:spPr>
          <a:prstGeom prst="rect">
            <a:avLst/>
          </a:prstGeom>
        </p:spPr>
        <p:txBody>
          <a:bodyPr/>
          <a:lstStyle/>
          <a:p>
            <a:pPr marL="0" indent="0">
              <a:buClrTx/>
              <a:buSzTx/>
              <a:buNone/>
            </a:pPr>
            <a:r>
              <a:rPr>
                <a:solidFill>
                  <a:srgbClr val="04B8E6"/>
                </a:solidFill>
              </a:rPr>
              <a:t>Artifactory</a:t>
            </a:r>
            <a:r>
              <a:t> is the enterprise-ready repository manager. It provides end-to-end, automated solution for tracking artefacts from development to production.</a:t>
            </a:r>
          </a:p>
          <a:p>
            <a:pPr/>
            <a:r>
              <a:t>It supports software packages created using any technology or language</a:t>
            </a:r>
          </a:p>
          <a:p>
            <a:pPr/>
            <a:r>
              <a:t>Supports secure, clustered, high-availability Docker registries</a:t>
            </a:r>
          </a:p>
          <a:p>
            <a:pPr/>
            <a:r>
              <a:t>Remote artefacts are cached locally for reuse this eliminates the need for downloading them repeatedly.</a:t>
            </a:r>
          </a:p>
        </p:txBody>
      </p:sp>
      <p:pic>
        <p:nvPicPr>
          <p:cNvPr id="531" name="Image" descr="Image"/>
          <p:cNvPicPr>
            <a:picLocks noChangeAspect="1"/>
          </p:cNvPicPr>
          <p:nvPr/>
        </p:nvPicPr>
        <p:blipFill>
          <a:blip r:embed="rId2">
            <a:extLst/>
          </a:blip>
          <a:stretch>
            <a:fillRect/>
          </a:stretch>
        </p:blipFill>
        <p:spPr>
          <a:xfrm>
            <a:off x="10287000" y="10283067"/>
            <a:ext cx="3810000" cy="11430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21. Capistrano"/>
          <p:cNvSpPr txBox="1"/>
          <p:nvPr>
            <p:ph type="body" idx="13"/>
          </p:nvPr>
        </p:nvSpPr>
        <p:spPr>
          <a:prstGeom prst="rect">
            <a:avLst/>
          </a:prstGeom>
        </p:spPr>
        <p:txBody>
          <a:bodyPr/>
          <a:lstStyle/>
          <a:p>
            <a:pPr/>
            <a:r>
              <a:t>21. Capistrano</a:t>
            </a:r>
          </a:p>
        </p:txBody>
      </p:sp>
      <p:sp>
        <p:nvSpPr>
          <p:cNvPr id="534"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35" name="Capistrano is another useful remote server automation tool for DevOps teams. This tool supports scripting and executing arbitrary tasks.…"/>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Capistrano</a:t>
            </a:r>
            <a:r>
              <a:t> is another useful remote server automation tool for DevOps teams. This tool supports scripting and executing arbitrary tasks.</a:t>
            </a:r>
          </a:p>
          <a:p>
            <a:pPr marL="416559" indent="-416559" defTabSz="531113">
              <a:spcBef>
                <a:spcPts val="3900"/>
              </a:spcBef>
              <a:defRPr spc="68" sz="3443"/>
            </a:pPr>
            <a:r>
              <a:t>Allows to deploy web application to any number of machines</a:t>
            </a:r>
          </a:p>
          <a:p>
            <a:pPr marL="416559" indent="-416559" defTabSz="531113">
              <a:spcBef>
                <a:spcPts val="3900"/>
              </a:spcBef>
              <a:defRPr spc="68" sz="3443"/>
            </a:pPr>
            <a:r>
              <a:t>Helps to automate common tasks in software teams</a:t>
            </a:r>
          </a:p>
          <a:p>
            <a:pPr marL="416559" indent="-416559" defTabSz="531113">
              <a:spcBef>
                <a:spcPts val="3900"/>
              </a:spcBef>
              <a:defRPr spc="68" sz="3443"/>
            </a:pPr>
            <a:r>
              <a:t>Interchangeable output formatters</a:t>
            </a:r>
          </a:p>
          <a:p>
            <a:pPr marL="416559" indent="-416559" defTabSz="531113">
              <a:spcBef>
                <a:spcPts val="3900"/>
              </a:spcBef>
              <a:defRPr spc="68" sz="3443"/>
            </a:pPr>
            <a:r>
              <a:t>Allows to script arbitrary workflows over SSH</a:t>
            </a:r>
          </a:p>
          <a:p>
            <a:pPr marL="416559" indent="-416559" defTabSz="531113">
              <a:spcBef>
                <a:spcPts val="3900"/>
              </a:spcBef>
              <a:defRPr spc="68" sz="3443"/>
            </a:pPr>
            <a:r>
              <a:t>Easy to add support for many source control management software</a:t>
            </a:r>
          </a:p>
          <a:p>
            <a:pPr marL="416559" indent="-416559" defTabSz="531113">
              <a:spcBef>
                <a:spcPts val="3900"/>
              </a:spcBef>
              <a:defRPr spc="68" sz="3443"/>
            </a:pPr>
            <a:r>
              <a:t>Host and Role filters for partial deploys or cluster maintenance</a:t>
            </a:r>
          </a:p>
          <a:p>
            <a:pPr marL="416559" indent="-416559" defTabSz="531113">
              <a:spcBef>
                <a:spcPts val="3900"/>
              </a:spcBef>
              <a:defRPr spc="68" sz="3443"/>
            </a:pPr>
            <a:r>
              <a:t>Recipes for the database integration and Rails asset pipelines</a:t>
            </a:r>
          </a:p>
        </p:txBody>
      </p:sp>
      <p:pic>
        <p:nvPicPr>
          <p:cNvPr id="536" name="Image" descr="Image"/>
          <p:cNvPicPr>
            <a:picLocks noChangeAspect="1"/>
          </p:cNvPicPr>
          <p:nvPr/>
        </p:nvPicPr>
        <p:blipFill>
          <a:blip r:embed="rId2">
            <a:extLst/>
          </a:blip>
          <a:stretch>
            <a:fillRect/>
          </a:stretch>
        </p:blipFill>
        <p:spPr>
          <a:xfrm>
            <a:off x="10731500" y="7524750"/>
            <a:ext cx="2921000" cy="7239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he core of DevOps can be broken down into three categories"/>
          <p:cNvSpPr txBox="1"/>
          <p:nvPr>
            <p:ph type="title"/>
          </p:nvPr>
        </p:nvSpPr>
        <p:spPr>
          <a:prstGeom prst="rect">
            <a:avLst/>
          </a:prstGeom>
        </p:spPr>
        <p:txBody>
          <a:bodyPr/>
          <a:lstStyle>
            <a:lvl1pPr defTabSz="518159">
              <a:defRPr spc="92" sz="4640"/>
            </a:lvl1pPr>
          </a:lstStyle>
          <a:p>
            <a:pPr/>
            <a:r>
              <a:t>The core of DevOps can be broken down into three categories</a:t>
            </a:r>
          </a:p>
        </p:txBody>
      </p:sp>
      <p:sp>
        <p:nvSpPr>
          <p:cNvPr id="182" name="Reducing the risk of a failure – If we can reduce the chance of something failing, that’s less time we spend fixing it, less cost associated with the fix, and less frustration because of the downtime.…"/>
          <p:cNvSpPr txBox="1"/>
          <p:nvPr>
            <p:ph type="body" idx="1"/>
          </p:nvPr>
        </p:nvSpPr>
        <p:spPr>
          <a:prstGeom prst="rect">
            <a:avLst/>
          </a:prstGeom>
        </p:spPr>
        <p:txBody>
          <a:bodyPr/>
          <a:lstStyle/>
          <a:p>
            <a:pPr marL="492760" indent="-492760" defTabSz="628269">
              <a:spcBef>
                <a:spcPts val="4600"/>
              </a:spcBef>
              <a:defRPr spc="81" sz="4074"/>
            </a:pPr>
            <a:r>
              <a:t>R</a:t>
            </a:r>
            <a:r>
              <a:rPr>
                <a:latin typeface="Avenir Heavy"/>
                <a:ea typeface="Avenir Heavy"/>
                <a:cs typeface="Avenir Heavy"/>
                <a:sym typeface="Avenir Heavy"/>
              </a:rPr>
              <a:t>educing the risk of a failure</a:t>
            </a:r>
            <a:r>
              <a:t> – If we can reduce the chance of something failing, that’s less time we spend fixing it, less cost associated with the fix, and less frustration because of the downtime.</a:t>
            </a:r>
          </a:p>
          <a:p>
            <a:pPr marL="492760" indent="-492760" defTabSz="628269">
              <a:spcBef>
                <a:spcPts val="4600"/>
              </a:spcBef>
              <a:defRPr spc="81" sz="4074"/>
            </a:pPr>
            <a:r>
              <a:rPr>
                <a:latin typeface="Avenir Heavy"/>
                <a:ea typeface="Avenir Heavy"/>
                <a:cs typeface="Avenir Heavy"/>
                <a:sym typeface="Avenir Heavy"/>
              </a:rPr>
              <a:t>Reducing the impact of a failure</a:t>
            </a:r>
            <a:r>
              <a:t> – If a failure can wipe out the entire system, we have to be exceptionally careful to make sure that nothing ever fails. But we all know that no matter how careful we are, we’re going to see a failure at some point. If we can reduce the impact of a given failure, we can see the same benefits as reducing the risk.</a:t>
            </a:r>
          </a:p>
          <a:p>
            <a:pPr marL="492760" indent="-492760" defTabSz="628269">
              <a:spcBef>
                <a:spcPts val="4600"/>
              </a:spcBef>
              <a:defRPr spc="81" sz="4074"/>
            </a:pPr>
            <a:r>
              <a:rPr>
                <a:latin typeface="Avenir Heavy"/>
                <a:ea typeface="Avenir Heavy"/>
                <a:cs typeface="Avenir Heavy"/>
                <a:sym typeface="Avenir Heavy"/>
              </a:rPr>
              <a:t>Reducing toil</a:t>
            </a:r>
            <a:r>
              <a:t> – Toil is mindless, repetitive work. No one likes doing mindless work. By reducing toil, people are able to spend more time on things that they’re uniquely qualified for, allowing for more impactful improvements for the product and business.</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22. monit"/>
          <p:cNvSpPr txBox="1"/>
          <p:nvPr>
            <p:ph type="body" idx="13"/>
          </p:nvPr>
        </p:nvSpPr>
        <p:spPr>
          <a:prstGeom prst="rect">
            <a:avLst/>
          </a:prstGeom>
        </p:spPr>
        <p:txBody>
          <a:bodyPr/>
          <a:lstStyle/>
          <a:p>
            <a:pPr/>
            <a:r>
              <a:t>22. monit</a:t>
            </a:r>
          </a:p>
        </p:txBody>
      </p:sp>
      <p:sp>
        <p:nvSpPr>
          <p:cNvPr id="539"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40" name="Monit is an Open Source DevOps tool. It is designed for managing and monitoring UNIX systems. It conducts automatic maintenance, repair, and executes meaningful actions in error situations.…"/>
          <p:cNvSpPr txBox="1"/>
          <p:nvPr>
            <p:ph type="body" idx="1"/>
          </p:nvPr>
        </p:nvSpPr>
        <p:spPr>
          <a:prstGeom prst="rect">
            <a:avLst/>
          </a:prstGeom>
        </p:spPr>
        <p:txBody>
          <a:bodyPr/>
          <a:lstStyle/>
          <a:p>
            <a:pPr marL="0" indent="0">
              <a:buClrTx/>
              <a:buSzTx/>
              <a:buNone/>
            </a:pPr>
            <a:r>
              <a:rPr>
                <a:solidFill>
                  <a:srgbClr val="04B8E6"/>
                </a:solidFill>
              </a:rPr>
              <a:t>Monit</a:t>
            </a:r>
            <a:r>
              <a:t> is an Open Source DevOps tool. It is designed for managing and monitoring UNIX systems. It conducts automatic maintenance, repair, and executes meaningful actions in error situations.</a:t>
            </a:r>
          </a:p>
          <a:p>
            <a:pPr/>
            <a:r>
              <a:t>Executes meaningful causal actions in error situations</a:t>
            </a:r>
          </a:p>
          <a:p>
            <a:pPr/>
            <a:r>
              <a:t>Monit helps to monitor daemon processes or similar programs running on localhost</a:t>
            </a:r>
          </a:p>
          <a:p>
            <a:pPr/>
            <a:r>
              <a:t>It helps to monitor files, directories, and file systems on localhost</a:t>
            </a:r>
          </a:p>
          <a:p>
            <a:pPr/>
            <a:r>
              <a:t>This DevOps tool allows network connections to various servers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23. supervisor"/>
          <p:cNvSpPr txBox="1"/>
          <p:nvPr>
            <p:ph type="body" idx="13"/>
          </p:nvPr>
        </p:nvSpPr>
        <p:spPr>
          <a:prstGeom prst="rect">
            <a:avLst/>
          </a:prstGeom>
        </p:spPr>
        <p:txBody>
          <a:bodyPr/>
          <a:lstStyle/>
          <a:p>
            <a:pPr/>
            <a:r>
              <a:t>23. supervisor</a:t>
            </a:r>
          </a:p>
        </p:txBody>
      </p:sp>
      <p:sp>
        <p:nvSpPr>
          <p:cNvPr id="54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44" name="Supervisor is a useful DevOps tool. It allows teams to monitor and control processes on UNIX operating systems. It provides users a single place to start, stop, and monitor all the processes.…"/>
          <p:cNvSpPr txBox="1"/>
          <p:nvPr>
            <p:ph type="body" idx="1"/>
          </p:nvPr>
        </p:nvSpPr>
        <p:spPr>
          <a:prstGeom prst="rect">
            <a:avLst/>
          </a:prstGeom>
        </p:spPr>
        <p:txBody>
          <a:bodyPr/>
          <a:lstStyle/>
          <a:p>
            <a:pPr marL="0" indent="0">
              <a:buClrTx/>
              <a:buSzTx/>
              <a:buNone/>
            </a:pPr>
            <a:r>
              <a:rPr>
                <a:solidFill>
                  <a:srgbClr val="04B8E6"/>
                </a:solidFill>
              </a:rPr>
              <a:t>Supervisor</a:t>
            </a:r>
            <a:r>
              <a:t> is a useful DevOps tool. It allows teams to monitor and control processes on UNIX operating systems. It provides users a single place to start, stop, and monitor all the processes.</a:t>
            </a:r>
          </a:p>
          <a:p>
            <a:pPr/>
            <a:r>
              <a:t>Supervisor is configured using a simple INI-style config file which is easy to learn</a:t>
            </a:r>
          </a:p>
          <a:p>
            <a:pPr/>
            <a:r>
              <a:t>This tool provides users a single place to start, stop, and monitor all the processes</a:t>
            </a:r>
          </a:p>
          <a:p>
            <a:pPr/>
            <a:r>
              <a:t>It uses simple event notification to monitor programs written in any language</a:t>
            </a:r>
          </a:p>
          <a:p>
            <a:pPr/>
            <a:r>
              <a:t>It is tested and supported on Linux, Mac OS X, FreeBSD, Solaris, etc.</a:t>
            </a:r>
          </a:p>
          <a:p>
            <a:pPr/>
            <a:r>
              <a:t>It does not need compiler because it is written entirely in Python</a:t>
            </a:r>
          </a:p>
        </p:txBody>
      </p:sp>
      <p:pic>
        <p:nvPicPr>
          <p:cNvPr id="545" name="Image" descr="Image"/>
          <p:cNvPicPr>
            <a:picLocks noChangeAspect="1"/>
          </p:cNvPicPr>
          <p:nvPr/>
        </p:nvPicPr>
        <p:blipFill>
          <a:blip r:embed="rId2">
            <a:extLst/>
          </a:blip>
          <a:stretch>
            <a:fillRect/>
          </a:stretch>
        </p:blipFill>
        <p:spPr>
          <a:xfrm>
            <a:off x="10731500" y="6856886"/>
            <a:ext cx="2921000" cy="7620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24. Ansible"/>
          <p:cNvSpPr txBox="1"/>
          <p:nvPr>
            <p:ph type="body" idx="13"/>
          </p:nvPr>
        </p:nvSpPr>
        <p:spPr>
          <a:prstGeom prst="rect">
            <a:avLst/>
          </a:prstGeom>
        </p:spPr>
        <p:txBody>
          <a:bodyPr/>
          <a:lstStyle/>
          <a:p>
            <a:pPr/>
            <a:r>
              <a:t>24. Ansible</a:t>
            </a:r>
          </a:p>
        </p:txBody>
      </p:sp>
      <p:sp>
        <p:nvSpPr>
          <p:cNvPr id="54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49" name="Ansible is a leading DevOps tool. It is a simple way to automate IT for automating entire application lifecycle. It makes it easier for DevOps teams to scale automation and speed up productivity.…"/>
          <p:cNvSpPr txBox="1"/>
          <p:nvPr>
            <p:ph type="body" idx="1"/>
          </p:nvPr>
        </p:nvSpPr>
        <p:spPr>
          <a:prstGeom prst="rect">
            <a:avLst/>
          </a:prstGeom>
        </p:spPr>
        <p:txBody>
          <a:bodyPr/>
          <a:lstStyle/>
          <a:p>
            <a:pPr marL="0" indent="0">
              <a:buClrTx/>
              <a:buSzTx/>
              <a:buNone/>
            </a:pPr>
            <a:r>
              <a:rPr>
                <a:solidFill>
                  <a:srgbClr val="04B8E6"/>
                </a:solidFill>
              </a:rPr>
              <a:t>Ansible</a:t>
            </a:r>
            <a:r>
              <a:t> is a leading DevOps tool. It is a simple way to automate IT for automating entire application lifecycle. It makes it easier for DevOps teams to scale automation and speed up productivity.</a:t>
            </a:r>
          </a:p>
          <a:p>
            <a:pPr/>
            <a:r>
              <a:t>It is easy to use open source deploy apps</a:t>
            </a:r>
          </a:p>
          <a:p>
            <a:pPr/>
            <a:r>
              <a:t>It helps to avoid complexity in the software development process</a:t>
            </a:r>
          </a:p>
          <a:p>
            <a:pPr/>
            <a:r>
              <a:t>IT automation eliminates repetitive tasks that allow teams to do more strategic work</a:t>
            </a:r>
          </a:p>
          <a:p>
            <a:pPr/>
            <a:r>
              <a:t>It is an ideal tool to manage complex deployments and speed up development process</a:t>
            </a:r>
          </a:p>
        </p:txBody>
      </p:sp>
      <p:pic>
        <p:nvPicPr>
          <p:cNvPr id="550" name="Image" descr="Image"/>
          <p:cNvPicPr>
            <a:picLocks noChangeAspect="1"/>
          </p:cNvPicPr>
          <p:nvPr/>
        </p:nvPicPr>
        <p:blipFill>
          <a:blip r:embed="rId2">
            <a:extLst/>
          </a:blip>
          <a:stretch>
            <a:fillRect/>
          </a:stretch>
        </p:blipFill>
        <p:spPr>
          <a:xfrm>
            <a:off x="10731500" y="6987201"/>
            <a:ext cx="2921000" cy="4064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25. Code climate"/>
          <p:cNvSpPr txBox="1"/>
          <p:nvPr>
            <p:ph type="body" idx="13"/>
          </p:nvPr>
        </p:nvSpPr>
        <p:spPr>
          <a:prstGeom prst="rect">
            <a:avLst/>
          </a:prstGeom>
        </p:spPr>
        <p:txBody>
          <a:bodyPr/>
          <a:lstStyle/>
          <a:p>
            <a:pPr/>
            <a:r>
              <a:t>25. Code climate</a:t>
            </a:r>
          </a:p>
        </p:txBody>
      </p:sp>
      <p:sp>
        <p:nvSpPr>
          <p:cNvPr id="55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54" name="Code Climate is a DevOps tool that monitors the health of the code, from the command line to the cloud. It helps users to fix issues easily and allows the team to produce better code.…"/>
          <p:cNvSpPr txBox="1"/>
          <p:nvPr>
            <p:ph type="body" idx="1"/>
          </p:nvPr>
        </p:nvSpPr>
        <p:spPr>
          <a:prstGeom prst="rect">
            <a:avLst/>
          </a:prstGeom>
        </p:spPr>
        <p:txBody>
          <a:bodyPr/>
          <a:lstStyle/>
          <a:p>
            <a:pPr marL="0" indent="0">
              <a:buClrTx/>
              <a:buSzTx/>
              <a:buNone/>
            </a:pPr>
            <a:r>
              <a:rPr>
                <a:solidFill>
                  <a:srgbClr val="04B8E6"/>
                </a:solidFill>
              </a:rPr>
              <a:t>Code Climate</a:t>
            </a:r>
            <a:r>
              <a:t> is a DevOps tool that monitors the health of the code, from the command line to the cloud. It helps users to fix issues easily and allows the team to produce better code.</a:t>
            </a:r>
          </a:p>
          <a:p>
            <a:pPr/>
            <a:r>
              <a:t>It can easily integrate into any workflow</a:t>
            </a:r>
          </a:p>
          <a:p>
            <a:pPr/>
            <a:r>
              <a:t>It helps to identify fixes, and improve team's skills to produce maintainable code</a:t>
            </a:r>
          </a:p>
          <a:p>
            <a:pPr/>
            <a:r>
              <a:t>With the Code climate, it is easy to increase the code quality</a:t>
            </a:r>
          </a:p>
          <a:p>
            <a:pPr/>
            <a:r>
              <a:t>Allow tracking progress instantly</a:t>
            </a:r>
          </a:p>
        </p:txBody>
      </p:sp>
      <p:pic>
        <p:nvPicPr>
          <p:cNvPr id="555" name="Image" descr="Image"/>
          <p:cNvPicPr>
            <a:picLocks noChangeAspect="1"/>
          </p:cNvPicPr>
          <p:nvPr/>
        </p:nvPicPr>
        <p:blipFill>
          <a:blip r:embed="rId2">
            <a:extLst/>
          </a:blip>
          <a:stretch>
            <a:fillRect/>
          </a:stretch>
        </p:blipFill>
        <p:spPr>
          <a:xfrm>
            <a:off x="10731500" y="6852194"/>
            <a:ext cx="2921000" cy="7239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26. icinga"/>
          <p:cNvSpPr txBox="1"/>
          <p:nvPr>
            <p:ph type="body" idx="13"/>
          </p:nvPr>
        </p:nvSpPr>
        <p:spPr>
          <a:prstGeom prst="rect">
            <a:avLst/>
          </a:prstGeom>
        </p:spPr>
        <p:txBody>
          <a:bodyPr/>
          <a:lstStyle/>
          <a:p>
            <a:pPr/>
            <a:r>
              <a:t>26. icinga</a:t>
            </a:r>
          </a:p>
        </p:txBody>
      </p:sp>
      <p:sp>
        <p:nvSpPr>
          <p:cNvPr id="55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59" name="Icinga is a DevOps tool that consists of two branches in parallel: Icinga and Icinga2. It allows DevOps engineers to select best suits for their project.…"/>
          <p:cNvSpPr txBox="1"/>
          <p:nvPr>
            <p:ph type="body" idx="1"/>
          </p:nvPr>
        </p:nvSpPr>
        <p:spPr>
          <a:prstGeom prst="rect">
            <a:avLst/>
          </a:prstGeom>
        </p:spPr>
        <p:txBody>
          <a:bodyPr/>
          <a:lstStyle/>
          <a:p>
            <a:pPr marL="0" indent="0" defTabSz="563498">
              <a:spcBef>
                <a:spcPts val="4100"/>
              </a:spcBef>
              <a:buClrTx/>
              <a:buSzTx/>
              <a:buNone/>
              <a:defRPr spc="73" sz="3654"/>
            </a:pPr>
            <a:r>
              <a:rPr>
                <a:solidFill>
                  <a:srgbClr val="04B8E6"/>
                </a:solidFill>
              </a:rPr>
              <a:t>Icinga</a:t>
            </a:r>
            <a:r>
              <a:t> is a DevOps tool that consists of two branches in parallel: Icinga and Icinga2. It allows DevOps engineers to select best suits for their project.</a:t>
            </a:r>
          </a:p>
          <a:p>
            <a:pPr marL="441959" indent="-441959" defTabSz="563498">
              <a:spcBef>
                <a:spcPts val="4100"/>
              </a:spcBef>
              <a:defRPr spc="73" sz="3654"/>
            </a:pPr>
            <a:r>
              <a:t>Monitor network services, host resources, and server components</a:t>
            </a:r>
          </a:p>
          <a:p>
            <a:pPr marL="441959" indent="-441959" defTabSz="563498">
              <a:spcBef>
                <a:spcPts val="4100"/>
              </a:spcBef>
              <a:defRPr spc="73" sz="3654"/>
            </a:pPr>
            <a:r>
              <a:t>Notify through email, SMS, or phone call</a:t>
            </a:r>
          </a:p>
          <a:p>
            <a:pPr marL="441959" indent="-441959" defTabSz="563498">
              <a:spcBef>
                <a:spcPts val="4100"/>
              </a:spcBef>
              <a:defRPr spc="73" sz="3654"/>
            </a:pPr>
            <a:r>
              <a:t>With the RESTful API of Icinga 2, it is certainly easy to update configurations</a:t>
            </a:r>
          </a:p>
          <a:p>
            <a:pPr marL="441959" indent="-441959" defTabSz="563498">
              <a:spcBef>
                <a:spcPts val="4100"/>
              </a:spcBef>
              <a:defRPr spc="73" sz="3654"/>
            </a:pPr>
            <a:r>
              <a:t>When any issue occurs, the user will be notified. Using e-mail, text message or mobile message applications</a:t>
            </a:r>
          </a:p>
          <a:p>
            <a:pPr marL="441959" indent="-441959" defTabSz="563498">
              <a:spcBef>
                <a:spcPts val="4100"/>
              </a:spcBef>
              <a:defRPr spc="73" sz="3654"/>
            </a:pPr>
            <a:r>
              <a:t>Apply rules to hosts and services for creating continuous monitoring environment</a:t>
            </a:r>
          </a:p>
          <a:p>
            <a:pPr marL="441959" indent="-441959" defTabSz="563498">
              <a:spcBef>
                <a:spcPts val="4100"/>
              </a:spcBef>
              <a:defRPr spc="73" sz="3654"/>
            </a:pPr>
            <a:r>
              <a:t>Report with chart graphs, measure SLA and helps to identify trends</a:t>
            </a:r>
          </a:p>
        </p:txBody>
      </p:sp>
      <p:pic>
        <p:nvPicPr>
          <p:cNvPr id="560" name="Image" descr="Image"/>
          <p:cNvPicPr>
            <a:picLocks noChangeAspect="1"/>
          </p:cNvPicPr>
          <p:nvPr/>
        </p:nvPicPr>
        <p:blipFill>
          <a:blip r:embed="rId2">
            <a:extLst/>
          </a:blip>
          <a:stretch>
            <a:fillRect/>
          </a:stretch>
        </p:blipFill>
        <p:spPr>
          <a:xfrm>
            <a:off x="10668000" y="6305550"/>
            <a:ext cx="3048000" cy="11049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27. new relic apm"/>
          <p:cNvSpPr txBox="1"/>
          <p:nvPr>
            <p:ph type="body" idx="13"/>
          </p:nvPr>
        </p:nvSpPr>
        <p:spPr>
          <a:prstGeom prst="rect">
            <a:avLst/>
          </a:prstGeom>
        </p:spPr>
        <p:txBody>
          <a:bodyPr/>
          <a:lstStyle/>
          <a:p>
            <a:pPr/>
            <a:r>
              <a:t>27. new relic apm</a:t>
            </a:r>
          </a:p>
        </p:txBody>
      </p:sp>
      <p:sp>
        <p:nvSpPr>
          <p:cNvPr id="56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64" name="New Relic APM is a useful DevOps tool. It gains end to end visibility across customer experience and dynamic infrastructure. It allows DevOps team reduce the time for monitoring applications.…"/>
          <p:cNvSpPr txBox="1"/>
          <p:nvPr>
            <p:ph type="body" idx="1"/>
          </p:nvPr>
        </p:nvSpPr>
        <p:spPr>
          <a:prstGeom prst="rect">
            <a:avLst/>
          </a:prstGeom>
        </p:spPr>
        <p:txBody>
          <a:bodyPr/>
          <a:lstStyle/>
          <a:p>
            <a:pPr marL="0" indent="0" defTabSz="531113">
              <a:spcBef>
                <a:spcPts val="3900"/>
              </a:spcBef>
              <a:buClrTx/>
              <a:buSzTx/>
              <a:buNone/>
              <a:defRPr spc="68" sz="3443"/>
            </a:pPr>
            <a:r>
              <a:rPr>
                <a:solidFill>
                  <a:srgbClr val="04B8E6"/>
                </a:solidFill>
              </a:rPr>
              <a:t>New Relic APM</a:t>
            </a:r>
            <a:r>
              <a:t> is a useful DevOps tool. It gains end to end visibility across customer experience and dynamic infrastructure. It allows DevOps team reduce the time for monitoring applications.</a:t>
            </a:r>
          </a:p>
          <a:p>
            <a:pPr marL="416559" indent="-416559" defTabSz="531113">
              <a:spcBef>
                <a:spcPts val="3900"/>
              </a:spcBef>
              <a:defRPr spc="68" sz="3443"/>
            </a:pPr>
            <a:r>
              <a:t>Monitor performance of External Services</a:t>
            </a:r>
          </a:p>
          <a:p>
            <a:pPr marL="416559" indent="-416559" defTabSz="531113">
              <a:spcBef>
                <a:spcPts val="3900"/>
              </a:spcBef>
              <a:defRPr spc="68" sz="3443"/>
            </a:pPr>
            <a:r>
              <a:t>It allows full-stack alerting</a:t>
            </a:r>
          </a:p>
          <a:p>
            <a:pPr marL="416559" indent="-416559" defTabSz="531113">
              <a:spcBef>
                <a:spcPts val="3900"/>
              </a:spcBef>
              <a:defRPr spc="68" sz="3443"/>
            </a:pPr>
            <a:r>
              <a:t>Organise, visualise, evaluate with in-depth analytics</a:t>
            </a:r>
          </a:p>
          <a:p>
            <a:pPr marL="416559" indent="-416559" defTabSz="531113">
              <a:spcBef>
                <a:spcPts val="3900"/>
              </a:spcBef>
              <a:defRPr spc="68" sz="3443"/>
            </a:pPr>
            <a:r>
              <a:t>Provide a precise picture of dynamically changing systems.</a:t>
            </a:r>
          </a:p>
          <a:p>
            <a:pPr marL="416559" indent="-416559" defTabSz="531113">
              <a:spcBef>
                <a:spcPts val="3900"/>
              </a:spcBef>
              <a:defRPr spc="68" sz="3443"/>
            </a:pPr>
            <a:r>
              <a:t>The external service's dashboard offers charts with response time</a:t>
            </a:r>
          </a:p>
          <a:p>
            <a:pPr marL="416559" indent="-416559" defTabSz="531113">
              <a:spcBef>
                <a:spcPts val="3900"/>
              </a:spcBef>
              <a:defRPr spc="68" sz="3443"/>
            </a:pPr>
            <a:r>
              <a:t>Create customised queries on metric data and names</a:t>
            </a:r>
          </a:p>
          <a:p>
            <a:pPr marL="416559" indent="-416559" defTabSz="531113">
              <a:spcBef>
                <a:spcPts val="3900"/>
              </a:spcBef>
              <a:defRPr spc="68" sz="3443"/>
            </a:pPr>
            <a:r>
              <a:t>Key Transactions monitor feature to manage and track all the important business transactions</a:t>
            </a:r>
          </a:p>
        </p:txBody>
      </p:sp>
      <p:pic>
        <p:nvPicPr>
          <p:cNvPr id="565" name="Image" descr="Image"/>
          <p:cNvPicPr>
            <a:picLocks noChangeAspect="1"/>
          </p:cNvPicPr>
          <p:nvPr/>
        </p:nvPicPr>
        <p:blipFill>
          <a:blip r:embed="rId2">
            <a:extLst/>
          </a:blip>
          <a:stretch>
            <a:fillRect/>
          </a:stretch>
        </p:blipFill>
        <p:spPr>
          <a:xfrm>
            <a:off x="10731500" y="6565900"/>
            <a:ext cx="2921000" cy="5842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28. juju"/>
          <p:cNvSpPr txBox="1"/>
          <p:nvPr>
            <p:ph type="body" idx="13"/>
          </p:nvPr>
        </p:nvSpPr>
        <p:spPr>
          <a:prstGeom prst="rect">
            <a:avLst/>
          </a:prstGeom>
        </p:spPr>
        <p:txBody>
          <a:bodyPr/>
          <a:lstStyle/>
          <a:p>
            <a:pPr/>
            <a:r>
              <a:t>28. juju</a:t>
            </a:r>
          </a:p>
        </p:txBody>
      </p:sp>
      <p:sp>
        <p:nvSpPr>
          <p:cNvPr id="56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69" name="Juju is an open source application modeling DevOps tool. It deploys, configure, scales and operate software on public &amp; private clouds. With Juju, it is possible to automate cloud infrastructure and deploy application architectures.…"/>
          <p:cNvSpPr txBox="1"/>
          <p:nvPr>
            <p:ph type="body" idx="1"/>
          </p:nvPr>
        </p:nvSpPr>
        <p:spPr>
          <a:prstGeom prst="rect">
            <a:avLst/>
          </a:prstGeom>
        </p:spPr>
        <p:txBody>
          <a:bodyPr/>
          <a:lstStyle/>
          <a:p>
            <a:pPr marL="0" indent="0">
              <a:buClrTx/>
              <a:buSzTx/>
              <a:buNone/>
            </a:pPr>
            <a:r>
              <a:rPr>
                <a:solidFill>
                  <a:srgbClr val="04B8E6"/>
                </a:solidFill>
              </a:rPr>
              <a:t>Juju</a:t>
            </a:r>
            <a:r>
              <a:t> is an open source application modeling DevOps tool. It deploys, configure, scales and operate software on public &amp; private clouds. With Juju, it is possible to automate cloud infrastructure and deploy application architectures.</a:t>
            </a:r>
          </a:p>
          <a:p>
            <a:pPr/>
            <a:r>
              <a:t>DevOps engineers can easily handle configuration, management, maintenance, deployment, and scalability.</a:t>
            </a:r>
          </a:p>
          <a:p>
            <a:pPr/>
            <a:r>
              <a:t>It offers powerful GUI and command-line interface</a:t>
            </a:r>
          </a:p>
          <a:p>
            <a:pPr/>
            <a:r>
              <a:t>Deploy services to targeted cloud in seconds</a:t>
            </a:r>
          </a:p>
          <a:p>
            <a:pPr/>
            <a:r>
              <a:t>Provide detailed logs to resolve issues quickly</a:t>
            </a:r>
          </a:p>
        </p:txBody>
      </p:sp>
      <p:pic>
        <p:nvPicPr>
          <p:cNvPr id="570" name="Image" descr="Image"/>
          <p:cNvPicPr>
            <a:picLocks noChangeAspect="1"/>
          </p:cNvPicPr>
          <p:nvPr/>
        </p:nvPicPr>
        <p:blipFill>
          <a:blip r:embed="rId2">
            <a:extLst/>
          </a:blip>
          <a:stretch>
            <a:fillRect/>
          </a:stretch>
        </p:blipFill>
        <p:spPr>
          <a:xfrm>
            <a:off x="10731500" y="6979763"/>
            <a:ext cx="2921000" cy="10541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29. production map"/>
          <p:cNvSpPr txBox="1"/>
          <p:nvPr>
            <p:ph type="body" idx="13"/>
          </p:nvPr>
        </p:nvSpPr>
        <p:spPr>
          <a:prstGeom prst="rect">
            <a:avLst/>
          </a:prstGeom>
        </p:spPr>
        <p:txBody>
          <a:bodyPr/>
          <a:lstStyle/>
          <a:p>
            <a:pPr/>
            <a:r>
              <a:t>29. production map</a:t>
            </a:r>
          </a:p>
        </p:txBody>
      </p:sp>
      <p:sp>
        <p:nvSpPr>
          <p:cNvPr id="57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74" name="ProductionMap is an Integrated Visual platform for DevOps engineers. It helps to make automation development fast and easy. This orchestration platform backed by dedicated to IT professionals.…"/>
          <p:cNvSpPr txBox="1"/>
          <p:nvPr>
            <p:ph type="body" idx="1"/>
          </p:nvPr>
        </p:nvSpPr>
        <p:spPr>
          <a:prstGeom prst="rect">
            <a:avLst/>
          </a:prstGeom>
        </p:spPr>
        <p:txBody>
          <a:bodyPr/>
          <a:lstStyle/>
          <a:p>
            <a:pPr marL="0" indent="0">
              <a:buClrTx/>
              <a:buSzTx/>
              <a:buNone/>
            </a:pPr>
            <a:r>
              <a:rPr>
                <a:solidFill>
                  <a:srgbClr val="04B8E6"/>
                </a:solidFill>
                <a:hlinkClick r:id="rId2" invalidUrl="" action="" tgtFrame="" tooltip="" history="1" highlightClick="0" endSnd="0"/>
              </a:rPr>
              <a:t>ProductionMap</a:t>
            </a:r>
            <a:r>
              <a:t> is an Integrated Visual platform for DevOps engineers. It helps to make automation development fast and easy. This orchestration platform backed by dedicated to IT professionals.</a:t>
            </a:r>
          </a:p>
          <a:p>
            <a:pPr/>
            <a:r>
              <a:t>Allows users planning the automation process</a:t>
            </a:r>
          </a:p>
          <a:p>
            <a:pPr/>
            <a:r>
              <a:t>Java Script editor backed by a full Object Model</a:t>
            </a:r>
          </a:p>
          <a:p>
            <a:pPr/>
            <a:r>
              <a:t>Each execution is automatically documented</a:t>
            </a:r>
          </a:p>
          <a:p>
            <a:pPr/>
            <a:r>
              <a:t>The Admin can control map execution</a:t>
            </a:r>
          </a:p>
          <a:p>
            <a:pPr/>
            <a:r>
              <a:t>User can trigger an execution of a map from remote events</a:t>
            </a:r>
          </a:p>
        </p:txBody>
      </p:sp>
      <p:pic>
        <p:nvPicPr>
          <p:cNvPr id="575" name="Image" descr="Image"/>
          <p:cNvPicPr>
            <a:picLocks noChangeAspect="1"/>
          </p:cNvPicPr>
          <p:nvPr/>
        </p:nvPicPr>
        <p:blipFill>
          <a:blip r:embed="rId3">
            <a:extLst/>
          </a:blip>
          <a:stretch>
            <a:fillRect/>
          </a:stretch>
        </p:blipFill>
        <p:spPr>
          <a:xfrm>
            <a:off x="10750550" y="6987201"/>
            <a:ext cx="2882900" cy="4064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30. Scalyr"/>
          <p:cNvSpPr txBox="1"/>
          <p:nvPr>
            <p:ph type="body" idx="13"/>
          </p:nvPr>
        </p:nvSpPr>
        <p:spPr>
          <a:prstGeom prst="rect">
            <a:avLst/>
          </a:prstGeom>
        </p:spPr>
        <p:txBody>
          <a:bodyPr/>
          <a:lstStyle/>
          <a:p>
            <a:pPr/>
            <a:r>
              <a:t>30. Scalyr</a:t>
            </a:r>
          </a:p>
        </p:txBody>
      </p:sp>
      <p:sp>
        <p:nvSpPr>
          <p:cNvPr id="57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79" name="Scalyr is a DevOps platform for high-speed server monitoring and log management. It's log aggregator module collects all application, web, process, and system logs…"/>
          <p:cNvSpPr txBox="1"/>
          <p:nvPr>
            <p:ph type="body" idx="1"/>
          </p:nvPr>
        </p:nvSpPr>
        <p:spPr>
          <a:prstGeom prst="rect">
            <a:avLst/>
          </a:prstGeom>
        </p:spPr>
        <p:txBody>
          <a:bodyPr/>
          <a:lstStyle/>
          <a:p>
            <a:pPr marL="0" indent="0" defTabSz="427481">
              <a:spcBef>
                <a:spcPts val="3100"/>
              </a:spcBef>
              <a:buClrTx/>
              <a:buSzTx/>
              <a:buNone/>
              <a:defRPr spc="55" sz="2772"/>
            </a:pPr>
            <a:r>
              <a:rPr>
                <a:solidFill>
                  <a:srgbClr val="04B8E6"/>
                </a:solidFill>
              </a:rPr>
              <a:t>Scalyr </a:t>
            </a:r>
            <a:r>
              <a:t>is a DevOps platform for high-speed server monitoring and log management. It's log aggregator module collects all application, web, process, and system logs</a:t>
            </a:r>
          </a:p>
          <a:p>
            <a:pPr marL="335280" indent="-335280" defTabSz="427481">
              <a:spcBef>
                <a:spcPts val="3100"/>
              </a:spcBef>
              <a:defRPr spc="55" sz="2772"/>
            </a:pPr>
            <a:r>
              <a:t>Start monitoring and collecting data without need to worry about infrastructure</a:t>
            </a:r>
          </a:p>
          <a:p>
            <a:pPr marL="335280" indent="-335280" defTabSz="427481">
              <a:spcBef>
                <a:spcPts val="3100"/>
              </a:spcBef>
              <a:defRPr spc="55" sz="2772"/>
            </a:pPr>
            <a:r>
              <a:t>Drop the Scalyr Agent on any server</a:t>
            </a:r>
          </a:p>
          <a:p>
            <a:pPr marL="335280" indent="-335280" defTabSz="427481">
              <a:spcBef>
                <a:spcPts val="3100"/>
              </a:spcBef>
              <a:defRPr spc="55" sz="2772"/>
            </a:pPr>
            <a:r>
              <a:t>It allows to Import logs from Heroku, Amazon RDS, and Amazon CloudWatch, etc.</a:t>
            </a:r>
          </a:p>
          <a:p>
            <a:pPr marL="335280" indent="-335280" defTabSz="427481">
              <a:spcBef>
                <a:spcPts val="3100"/>
              </a:spcBef>
              <a:defRPr spc="55" sz="2772"/>
            </a:pPr>
            <a:r>
              <a:t>Graphs allow visualising log data and metrics to show breakdowns and percentiles</a:t>
            </a:r>
          </a:p>
          <a:p>
            <a:pPr marL="335280" indent="-335280" defTabSz="427481">
              <a:spcBef>
                <a:spcPts val="3100"/>
              </a:spcBef>
              <a:defRPr spc="55" sz="2772"/>
            </a:pPr>
            <a:r>
              <a:t>Centralised log management and server monitoring</a:t>
            </a:r>
          </a:p>
          <a:p>
            <a:pPr marL="335280" indent="-335280" defTabSz="427481">
              <a:spcBef>
                <a:spcPts val="3100"/>
              </a:spcBef>
              <a:defRPr spc="55" sz="2772"/>
            </a:pPr>
            <a:r>
              <a:t>Watch all the new events arrive in near real-time</a:t>
            </a:r>
          </a:p>
          <a:p>
            <a:pPr marL="335280" indent="-335280" defTabSz="427481">
              <a:spcBef>
                <a:spcPts val="3100"/>
              </a:spcBef>
              <a:defRPr spc="55" sz="2772"/>
            </a:pPr>
            <a:r>
              <a:t>Search hundreds of GBs/sec across all the servers</a:t>
            </a:r>
          </a:p>
          <a:p>
            <a:pPr marL="335280" indent="-335280" defTabSz="427481">
              <a:spcBef>
                <a:spcPts val="3100"/>
              </a:spcBef>
              <a:defRPr spc="55" sz="2772"/>
            </a:pPr>
            <a:r>
              <a:t>Just need to click once to switch between logs and graphs</a:t>
            </a:r>
          </a:p>
          <a:p>
            <a:pPr marL="335280" indent="-335280" defTabSz="427481">
              <a:spcBef>
                <a:spcPts val="3100"/>
              </a:spcBef>
              <a:defRPr spc="55" sz="2772"/>
            </a:pPr>
            <a:r>
              <a:t>Turn complex log data into simple, clear, and highly interactive reports</a:t>
            </a:r>
          </a:p>
        </p:txBody>
      </p:sp>
      <p:pic>
        <p:nvPicPr>
          <p:cNvPr id="580" name="Image" descr="Image"/>
          <p:cNvPicPr>
            <a:picLocks noChangeAspect="1"/>
          </p:cNvPicPr>
          <p:nvPr/>
        </p:nvPicPr>
        <p:blipFill>
          <a:blip r:embed="rId2">
            <a:extLst/>
          </a:blip>
          <a:stretch>
            <a:fillRect/>
          </a:stretch>
        </p:blipFill>
        <p:spPr>
          <a:xfrm>
            <a:off x="10731500" y="5392831"/>
            <a:ext cx="2921000" cy="6985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31. Rudder"/>
          <p:cNvSpPr txBox="1"/>
          <p:nvPr>
            <p:ph type="body" idx="13"/>
          </p:nvPr>
        </p:nvSpPr>
        <p:spPr>
          <a:prstGeom prst="rect">
            <a:avLst/>
          </a:prstGeom>
        </p:spPr>
        <p:txBody>
          <a:bodyPr/>
          <a:lstStyle/>
          <a:p>
            <a:pPr/>
            <a:r>
              <a:t>31. Rudder</a:t>
            </a:r>
          </a:p>
        </p:txBody>
      </p:sp>
      <p:sp>
        <p:nvSpPr>
          <p:cNvPr id="58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84" name="Rudder is a DevOps solution for continuous configuration and auditing. It is easy to use web-driven solution for IT automation.…"/>
          <p:cNvSpPr txBox="1"/>
          <p:nvPr>
            <p:ph type="body" idx="1"/>
          </p:nvPr>
        </p:nvSpPr>
        <p:spPr>
          <a:prstGeom prst="rect">
            <a:avLst/>
          </a:prstGeom>
        </p:spPr>
        <p:txBody>
          <a:bodyPr/>
          <a:lstStyle/>
          <a:p>
            <a:pPr marL="0" indent="0" defTabSz="608837">
              <a:spcBef>
                <a:spcPts val="4500"/>
              </a:spcBef>
              <a:buClrTx/>
              <a:buSzTx/>
              <a:buNone/>
              <a:defRPr spc="78" sz="3948"/>
            </a:pPr>
            <a:r>
              <a:rPr>
                <a:solidFill>
                  <a:srgbClr val="04B8E6"/>
                </a:solidFill>
              </a:rPr>
              <a:t>Rudder</a:t>
            </a:r>
            <a:r>
              <a:t> is a DevOps solution for continuous configuration and auditing. It is easy to use web-driven solution for IT automation.</a:t>
            </a:r>
          </a:p>
          <a:p>
            <a:pPr marL="477519" indent="-477519" defTabSz="608837">
              <a:spcBef>
                <a:spcPts val="4500"/>
              </a:spcBef>
              <a:defRPr spc="78" sz="3948"/>
            </a:pPr>
            <a:r>
              <a:t>Workflow offers various user options like non-expert users, expert users, and managers</a:t>
            </a:r>
          </a:p>
          <a:p>
            <a:pPr marL="477519" indent="-477519" defTabSz="608837">
              <a:spcBef>
                <a:spcPts val="4500"/>
              </a:spcBef>
              <a:defRPr spc="78" sz="3948"/>
            </a:pPr>
            <a:r>
              <a:t>Automate common system administration tasks such as installation and configuration</a:t>
            </a:r>
          </a:p>
          <a:p>
            <a:pPr marL="477519" indent="-477519" defTabSz="608837">
              <a:spcBef>
                <a:spcPts val="4500"/>
              </a:spcBef>
              <a:defRPr spc="78" sz="3948"/>
            </a:pPr>
            <a:r>
              <a:t>Enforce configuration over time</a:t>
            </a:r>
          </a:p>
          <a:p>
            <a:pPr marL="477519" indent="-477519" defTabSz="608837">
              <a:spcBef>
                <a:spcPts val="4500"/>
              </a:spcBef>
              <a:defRPr spc="78" sz="3948"/>
            </a:pPr>
            <a:r>
              <a:t>Provide Inventory of all managed nodes</a:t>
            </a:r>
          </a:p>
          <a:p>
            <a:pPr marL="477519" indent="-477519" defTabSz="608837">
              <a:spcBef>
                <a:spcPts val="4500"/>
              </a:spcBef>
              <a:defRPr spc="78" sz="3948"/>
            </a:pPr>
            <a:r>
              <a:t>Web interface for configuring and managing nodes</a:t>
            </a:r>
          </a:p>
          <a:p>
            <a:pPr marL="477519" indent="-477519" defTabSz="608837">
              <a:spcBef>
                <a:spcPts val="4500"/>
              </a:spcBef>
              <a:defRPr spc="78" sz="3948"/>
            </a:pPr>
            <a:r>
              <a:t>Compliance reporting by configuration or by node</a:t>
            </a:r>
          </a:p>
        </p:txBody>
      </p:sp>
      <p:pic>
        <p:nvPicPr>
          <p:cNvPr id="585" name="Image" descr="Image"/>
          <p:cNvPicPr>
            <a:picLocks noChangeAspect="1"/>
          </p:cNvPicPr>
          <p:nvPr/>
        </p:nvPicPr>
        <p:blipFill>
          <a:blip r:embed="rId2">
            <a:extLst/>
          </a:blip>
          <a:stretch>
            <a:fillRect/>
          </a:stretch>
        </p:blipFill>
        <p:spPr>
          <a:xfrm>
            <a:off x="10731500" y="7632700"/>
            <a:ext cx="2921000" cy="5080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omparing DevOps to traditional IT"/>
          <p:cNvSpPr txBox="1"/>
          <p:nvPr>
            <p:ph type="title"/>
          </p:nvPr>
        </p:nvSpPr>
        <p:spPr>
          <a:prstGeom prst="rect">
            <a:avLst/>
          </a:prstGeom>
        </p:spPr>
        <p:txBody>
          <a:bodyPr/>
          <a:lstStyle>
            <a:lvl1pPr defTabSz="634745">
              <a:defRPr spc="113" sz="5684"/>
            </a:lvl1pPr>
          </a:lstStyle>
          <a:p>
            <a:pPr/>
            <a:r>
              <a:t>Comparing DevOps to traditional IT</a:t>
            </a:r>
          </a:p>
        </p:txBody>
      </p:sp>
      <p:sp>
        <p:nvSpPr>
          <p:cNvPr id="185" name="You can make the argument that in the Software Delivery Life Cycle (SDLC) value is created in two places.…"/>
          <p:cNvSpPr txBox="1"/>
          <p:nvPr>
            <p:ph type="body" idx="1"/>
          </p:nvPr>
        </p:nvSpPr>
        <p:spPr>
          <a:prstGeom prst="rect">
            <a:avLst/>
          </a:prstGeom>
        </p:spPr>
        <p:txBody>
          <a:bodyPr/>
          <a:lstStyle/>
          <a:p>
            <a:pPr marL="436880" indent="-436880" defTabSz="557022">
              <a:spcBef>
                <a:spcPts val="4100"/>
              </a:spcBef>
              <a:defRPr spc="72" sz="3612"/>
            </a:pPr>
            <a:r>
              <a:t>You can make the argument that in the Software Delivery Life Cycle (SDLC) value is created in two places.  </a:t>
            </a:r>
          </a:p>
          <a:p>
            <a:pPr marL="436880" indent="-436880" defTabSz="557022">
              <a:spcBef>
                <a:spcPts val="4100"/>
              </a:spcBef>
              <a:defRPr spc="72" sz="3612"/>
            </a:pPr>
            <a:r>
              <a:t>First, when the software is created (development) and second, when the software is delivered to the customer and feedback received.  </a:t>
            </a:r>
          </a:p>
          <a:p>
            <a:pPr marL="436880" indent="-436880" defTabSz="557022">
              <a:spcBef>
                <a:spcPts val="4100"/>
              </a:spcBef>
              <a:defRPr spc="72" sz="3612"/>
            </a:pPr>
            <a:r>
              <a:t>The rest is transportation.  </a:t>
            </a:r>
          </a:p>
          <a:p>
            <a:pPr marL="436880" indent="-436880" defTabSz="557022">
              <a:spcBef>
                <a:spcPts val="4100"/>
              </a:spcBef>
              <a:defRPr spc="72" sz="3612"/>
            </a:pPr>
            <a:r>
              <a:t>The faster one can move code from the hands of the developer to the customer and receive feedback, the more value can be realised by both.  </a:t>
            </a:r>
          </a:p>
          <a:p>
            <a:pPr marL="436880" indent="-436880" defTabSz="557022">
              <a:spcBef>
                <a:spcPts val="4100"/>
              </a:spcBef>
              <a:defRPr spc="72" sz="3612"/>
            </a:pPr>
            <a:r>
              <a:t>Don’t get me wrong, there is benefit to various “transportation” activities (testing, QA, staging etc.).  </a:t>
            </a:r>
          </a:p>
          <a:p>
            <a:pPr marL="436880" indent="-436880" defTabSz="557022">
              <a:spcBef>
                <a:spcPts val="4100"/>
              </a:spcBef>
              <a:defRPr spc="72" sz="3612"/>
            </a:pPr>
            <a:r>
              <a:t>But those are not value creating activities, they are risk mitigating processes.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32. puppet enterprise"/>
          <p:cNvSpPr txBox="1"/>
          <p:nvPr>
            <p:ph type="body" idx="13"/>
          </p:nvPr>
        </p:nvSpPr>
        <p:spPr>
          <a:prstGeom prst="rect">
            <a:avLst/>
          </a:prstGeom>
        </p:spPr>
        <p:txBody>
          <a:bodyPr/>
          <a:lstStyle/>
          <a:p>
            <a:pPr/>
            <a:r>
              <a:t>32. puppet enterprise</a:t>
            </a:r>
          </a:p>
        </p:txBody>
      </p:sp>
      <p:sp>
        <p:nvSpPr>
          <p:cNvPr id="58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89" name="Puppet Enterprise is a DevOps tool. It allows managing entire infrastructure as code without expanding the size of the team.…"/>
          <p:cNvSpPr txBox="1"/>
          <p:nvPr>
            <p:ph type="body" idx="1"/>
          </p:nvPr>
        </p:nvSpPr>
        <p:spPr>
          <a:prstGeom prst="rect">
            <a:avLst/>
          </a:prstGeom>
        </p:spPr>
        <p:txBody>
          <a:bodyPr/>
          <a:lstStyle/>
          <a:p>
            <a:pPr marL="0" indent="0" defTabSz="498729">
              <a:spcBef>
                <a:spcPts val="3600"/>
              </a:spcBef>
              <a:buClrTx/>
              <a:buSzTx/>
              <a:buNone/>
              <a:defRPr spc="64" sz="3234"/>
            </a:pPr>
            <a:r>
              <a:rPr>
                <a:solidFill>
                  <a:srgbClr val="04B8E6"/>
                </a:solidFill>
              </a:rPr>
              <a:t>Puppet</a:t>
            </a:r>
            <a:r>
              <a:t> Enterprise is a DevOps tool. It allows managing entire infrastructure as code without expanding the size of the team.</a:t>
            </a:r>
          </a:p>
          <a:p>
            <a:pPr marL="391159" indent="-391159" defTabSz="498729">
              <a:spcBef>
                <a:spcPts val="3600"/>
              </a:spcBef>
              <a:defRPr spc="64" sz="3234"/>
            </a:pPr>
            <a:r>
              <a:t>Puppet enterprise tool eliminates manual work for software delivery process. It helps developer to deliver great software rapidly</a:t>
            </a:r>
          </a:p>
          <a:p>
            <a:pPr marL="391159" indent="-391159" defTabSz="498729">
              <a:spcBef>
                <a:spcPts val="3600"/>
              </a:spcBef>
              <a:defRPr spc="64" sz="3234"/>
            </a:pPr>
            <a:r>
              <a:t>Model and manage entire environment</a:t>
            </a:r>
          </a:p>
          <a:p>
            <a:pPr marL="391159" indent="-391159" defTabSz="498729">
              <a:spcBef>
                <a:spcPts val="3600"/>
              </a:spcBef>
              <a:defRPr spc="64" sz="3234"/>
            </a:pPr>
            <a:r>
              <a:t>Intelligent orchestration and visual workflows</a:t>
            </a:r>
          </a:p>
          <a:p>
            <a:pPr marL="391159" indent="-391159" defTabSz="498729">
              <a:spcBef>
                <a:spcPts val="3600"/>
              </a:spcBef>
              <a:defRPr spc="64" sz="3234"/>
            </a:pPr>
            <a:r>
              <a:t>Real-time context-aware reporting</a:t>
            </a:r>
          </a:p>
          <a:p>
            <a:pPr marL="391159" indent="-391159" defTabSz="498729">
              <a:spcBef>
                <a:spcPts val="3600"/>
              </a:spcBef>
              <a:defRPr spc="64" sz="3234"/>
            </a:pPr>
            <a:r>
              <a:t>Define and continually enforce infrastructure</a:t>
            </a:r>
          </a:p>
          <a:p>
            <a:pPr marL="391159" indent="-391159" defTabSz="498729">
              <a:spcBef>
                <a:spcPts val="3600"/>
              </a:spcBef>
              <a:defRPr spc="64" sz="3234"/>
            </a:pPr>
            <a:r>
              <a:t>It inspects and reports on packages running across infrastructure</a:t>
            </a:r>
          </a:p>
          <a:p>
            <a:pPr marL="391159" indent="-391159" defTabSz="498729">
              <a:spcBef>
                <a:spcPts val="3600"/>
              </a:spcBef>
              <a:defRPr spc="64" sz="3234"/>
            </a:pPr>
            <a:r>
              <a:t>Desired state conflict detection and remediation</a:t>
            </a:r>
          </a:p>
        </p:txBody>
      </p:sp>
      <p:pic>
        <p:nvPicPr>
          <p:cNvPr id="590" name="Image" descr="Image"/>
          <p:cNvPicPr>
            <a:picLocks noChangeAspect="1"/>
          </p:cNvPicPr>
          <p:nvPr/>
        </p:nvPicPr>
        <p:blipFill>
          <a:blip r:embed="rId2">
            <a:extLst/>
          </a:blip>
          <a:stretch>
            <a:fillRect/>
          </a:stretch>
        </p:blipFill>
        <p:spPr>
          <a:xfrm>
            <a:off x="11258550" y="6508750"/>
            <a:ext cx="1866900" cy="6985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33. Graylog"/>
          <p:cNvSpPr txBox="1"/>
          <p:nvPr>
            <p:ph type="body" idx="13"/>
          </p:nvPr>
        </p:nvSpPr>
        <p:spPr>
          <a:prstGeom prst="rect">
            <a:avLst/>
          </a:prstGeom>
        </p:spPr>
        <p:txBody>
          <a:bodyPr/>
          <a:lstStyle/>
          <a:p>
            <a:pPr/>
            <a:r>
              <a:t>33. Graylog</a:t>
            </a:r>
          </a:p>
        </p:txBody>
      </p:sp>
      <p:sp>
        <p:nvSpPr>
          <p:cNvPr id="593"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94" name="Graylog is a powerful log management and DevOps tool. It has many use cases for monitoring SSH logins and unusual activities. Its basic version is a free and open source..…"/>
          <p:cNvSpPr txBox="1"/>
          <p:nvPr>
            <p:ph type="body" idx="1"/>
          </p:nvPr>
        </p:nvSpPr>
        <p:spPr>
          <a:prstGeom prst="rect">
            <a:avLst/>
          </a:prstGeom>
        </p:spPr>
        <p:txBody>
          <a:bodyPr/>
          <a:lstStyle/>
          <a:p>
            <a:pPr marL="0" indent="0">
              <a:buClrTx/>
              <a:buSzTx/>
              <a:buNone/>
            </a:pPr>
            <a:r>
              <a:rPr>
                <a:solidFill>
                  <a:srgbClr val="04B8E6"/>
                </a:solidFill>
              </a:rPr>
              <a:t>Graylog</a:t>
            </a:r>
            <a:r>
              <a:t> is a powerful log management and DevOps tool. It has many use cases for monitoring SSH logins and unusual activities. Its basic version is a free and open source..</a:t>
            </a:r>
          </a:p>
          <a:p>
            <a:pPr/>
            <a:r>
              <a:t>Automatically archive the data so that user don't need to do that frequently</a:t>
            </a:r>
          </a:p>
          <a:p>
            <a:pPr/>
            <a:r>
              <a:t>Graylog Enterprise also offers Audit Log capabilities.</a:t>
            </a:r>
          </a:p>
          <a:p>
            <a:pPr/>
            <a:r>
              <a:t>It records and stores actions taken by a user or administrator that make changes in the system</a:t>
            </a:r>
          </a:p>
          <a:p>
            <a:pPr/>
            <a:r>
              <a:t>Receive enterprise-grade support by allowing support requests directly from the engineers</a:t>
            </a:r>
          </a:p>
        </p:txBody>
      </p:sp>
      <p:pic>
        <p:nvPicPr>
          <p:cNvPr id="595" name="Image" descr="Image"/>
          <p:cNvPicPr>
            <a:picLocks noChangeAspect="1"/>
          </p:cNvPicPr>
          <p:nvPr/>
        </p:nvPicPr>
        <p:blipFill>
          <a:blip r:embed="rId2">
            <a:extLst/>
          </a:blip>
          <a:stretch>
            <a:fillRect/>
          </a:stretch>
        </p:blipFill>
        <p:spPr>
          <a:xfrm>
            <a:off x="10731500" y="5079202"/>
            <a:ext cx="2921000" cy="8509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34. upguard"/>
          <p:cNvSpPr txBox="1"/>
          <p:nvPr>
            <p:ph type="body" idx="13"/>
          </p:nvPr>
        </p:nvSpPr>
        <p:spPr>
          <a:prstGeom prst="rect">
            <a:avLst/>
          </a:prstGeom>
        </p:spPr>
        <p:txBody>
          <a:bodyPr/>
          <a:lstStyle/>
          <a:p>
            <a:pPr/>
            <a:r>
              <a:t>34. upguard</a:t>
            </a:r>
          </a:p>
        </p:txBody>
      </p:sp>
      <p:sp>
        <p:nvSpPr>
          <p:cNvPr id="598"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599" name="UpGuard helps DevOps teams around the world to gain visibility into their technology.It integrates seamlessly with popular automation platforms such as Puppet, Chef, and Ansible.…"/>
          <p:cNvSpPr txBox="1"/>
          <p:nvPr>
            <p:ph type="body" idx="1"/>
          </p:nvPr>
        </p:nvSpPr>
        <p:spPr>
          <a:prstGeom prst="rect">
            <a:avLst/>
          </a:prstGeom>
        </p:spPr>
        <p:txBody>
          <a:bodyPr/>
          <a:lstStyle/>
          <a:p>
            <a:pPr marL="0" indent="0">
              <a:buClrTx/>
              <a:buSzTx/>
              <a:buNone/>
            </a:pPr>
            <a:r>
              <a:rPr>
                <a:solidFill>
                  <a:srgbClr val="04B8E6"/>
                </a:solidFill>
              </a:rPr>
              <a:t>UpGuard</a:t>
            </a:r>
            <a:r>
              <a:t> helps DevOps teams around the world to gain visibility into their technology.It integrates seamlessly with popular automation platforms such as Puppet, Chef, and Ansible.</a:t>
            </a:r>
          </a:p>
          <a:p>
            <a:pPr/>
            <a:r>
              <a:t>UpGuard helps businesses around the world to gain visibility into their technology</a:t>
            </a:r>
          </a:p>
          <a:p>
            <a:pPr/>
            <a:r>
              <a:t>This DevOps tool allows increasing in speed of software delivery. It is accomplished through the automation by numbers of processes and technologies.</a:t>
            </a:r>
          </a:p>
          <a:p>
            <a:pPr/>
            <a:r>
              <a:t>It allows users to trust a third-party with sensitive data</a:t>
            </a:r>
          </a:p>
          <a:p>
            <a:pPr/>
            <a:r>
              <a:t>The procedures used to govern assets are as important as the configurations themselves</a:t>
            </a:r>
          </a:p>
        </p:txBody>
      </p:sp>
      <p:pic>
        <p:nvPicPr>
          <p:cNvPr id="600" name="Image" descr="Image"/>
          <p:cNvPicPr>
            <a:picLocks noChangeAspect="1"/>
          </p:cNvPicPr>
          <p:nvPr/>
        </p:nvPicPr>
        <p:blipFill>
          <a:blip r:embed="rId2">
            <a:extLst/>
          </a:blip>
          <a:stretch>
            <a:fillRect/>
          </a:stretch>
        </p:blipFill>
        <p:spPr>
          <a:xfrm>
            <a:off x="10731500" y="6869586"/>
            <a:ext cx="2921000" cy="7366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Image" descr="Image"/>
          <p:cNvPicPr>
            <a:picLocks noChangeAspect="1"/>
          </p:cNvPicPr>
          <p:nvPr>
            <p:ph type="pic" idx="13"/>
          </p:nvPr>
        </p:nvPicPr>
        <p:blipFill>
          <a:blip r:embed="rId2">
            <a:extLst/>
          </a:blip>
          <a:srcRect l="0" t="0" r="51467" b="0"/>
          <a:stretch>
            <a:fillRect/>
          </a:stretch>
        </p:blipFill>
        <p:spPr>
          <a:xfrm>
            <a:off x="10624137" y="6845646"/>
            <a:ext cx="12477164" cy="2056708"/>
          </a:xfrm>
          <a:prstGeom prst="rect">
            <a:avLst/>
          </a:prstGeom>
        </p:spPr>
      </p:pic>
      <p:sp>
        <p:nvSpPr>
          <p:cNvPr id="603" name="Source code management tools"/>
          <p:cNvSpPr txBox="1"/>
          <p:nvPr>
            <p:ph type="title"/>
          </p:nvPr>
        </p:nvSpPr>
        <p:spPr>
          <a:prstGeom prst="rect">
            <a:avLst/>
          </a:prstGeom>
        </p:spPr>
        <p:txBody>
          <a:bodyPr/>
          <a:lstStyle>
            <a:lvl1pPr defTabSz="634745">
              <a:defRPr spc="113" sz="5684"/>
            </a:lvl1pPr>
          </a:lstStyle>
          <a:p>
            <a:pPr/>
            <a:r>
              <a:t>Source code management tools</a:t>
            </a:r>
          </a:p>
        </p:txBody>
      </p:sp>
      <p:sp>
        <p:nvSpPr>
          <p:cNvPr id="604" name="The first step of a DevOps collaboration is to align development and operational teams on the same source code management tool.…"/>
          <p:cNvSpPr txBox="1"/>
          <p:nvPr>
            <p:ph type="body" sz="half" idx="1"/>
          </p:nvPr>
        </p:nvSpPr>
        <p:spPr>
          <a:prstGeom prst="rect">
            <a:avLst/>
          </a:prstGeom>
        </p:spPr>
        <p:txBody>
          <a:bodyPr/>
          <a:lstStyle/>
          <a:p>
            <a:pPr marL="401320" indent="-401320" defTabSz="511683">
              <a:spcBef>
                <a:spcPts val="3100"/>
              </a:spcBef>
              <a:defRPr spc="55" sz="2765"/>
            </a:pPr>
            <a:r>
              <a:t>The first step of a DevOps collaboration is to align development and operational teams </a:t>
            </a:r>
            <a:r>
              <a:rPr>
                <a:latin typeface="Helvetica"/>
                <a:ea typeface="Helvetica"/>
                <a:cs typeface="Helvetica"/>
                <a:sym typeface="Helvetica"/>
              </a:rPr>
              <a:t>on the same source code management tool</a:t>
            </a:r>
            <a:r>
              <a:t>. </a:t>
            </a:r>
          </a:p>
          <a:p>
            <a:pPr marL="401320" indent="-401320" defTabSz="511683">
              <a:spcBef>
                <a:spcPts val="3100"/>
              </a:spcBef>
              <a:defRPr spc="55" sz="2765"/>
            </a:pPr>
            <a:r>
              <a:t>In concrete terms, it helps to </a:t>
            </a:r>
            <a:r>
              <a:rPr>
                <a:latin typeface="Helvetica"/>
                <a:ea typeface="Helvetica"/>
                <a:cs typeface="Helvetica"/>
                <a:sym typeface="Helvetica"/>
              </a:rPr>
              <a:t>know the different modifications of the code</a:t>
            </a:r>
            <a:r>
              <a:t> and the authors of these code modifications. </a:t>
            </a:r>
          </a:p>
          <a:p>
            <a:pPr marL="401320" indent="-401320" defTabSz="511683">
              <a:spcBef>
                <a:spcPts val="3100"/>
              </a:spcBef>
              <a:defRPr spc="55" sz="2765"/>
            </a:pPr>
            <a:r>
              <a:t>It is a </a:t>
            </a:r>
            <a:r>
              <a:rPr>
                <a:latin typeface="Helvetica"/>
                <a:ea typeface="Helvetica"/>
                <a:cs typeface="Helvetica"/>
                <a:sym typeface="Helvetica"/>
              </a:rPr>
              <a:t>versioning tool</a:t>
            </a:r>
            <a:r>
              <a:t>: any code modification results in the creation of a new version. </a:t>
            </a:r>
          </a:p>
          <a:p>
            <a:pPr marL="401320" indent="-401320" defTabSz="511683">
              <a:spcBef>
                <a:spcPts val="3100"/>
              </a:spcBef>
              <a:defRPr spc="55" sz="2765"/>
            </a:pPr>
            <a:r>
              <a:t>Historically, Ops do not use this kind of tool because there is almost no automation, everything is manual and there is no code. </a:t>
            </a:r>
          </a:p>
          <a:p>
            <a:pPr marL="401320" indent="-401320" defTabSz="511683">
              <a:spcBef>
                <a:spcPts val="3100"/>
              </a:spcBef>
              <a:defRPr spc="55" sz="2765"/>
            </a:pPr>
            <a:r>
              <a:t>Once code is written, it is good practice to share it and have it reviewed by peers. This is where code management tools come in.</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6" name="Image" descr="Image"/>
          <p:cNvPicPr>
            <a:picLocks noChangeAspect="1"/>
          </p:cNvPicPr>
          <p:nvPr>
            <p:ph type="pic" idx="13"/>
          </p:nvPr>
        </p:nvPicPr>
        <p:blipFill>
          <a:blip r:embed="rId2">
            <a:extLst/>
          </a:blip>
          <a:srcRect l="0" t="0" r="11121" b="0"/>
          <a:stretch>
            <a:fillRect/>
          </a:stretch>
        </p:blipFill>
        <p:spPr>
          <a:xfrm>
            <a:off x="1919300" y="6857446"/>
            <a:ext cx="21740788" cy="1956907"/>
          </a:xfrm>
          <a:prstGeom prst="rect">
            <a:avLst/>
          </a:prstGeom>
        </p:spPr>
      </p:pic>
      <p:sp>
        <p:nvSpPr>
          <p:cNvPr id="607" name="Continuous integration/ continuous deployment"/>
          <p:cNvSpPr txBox="1"/>
          <p:nvPr>
            <p:ph type="title"/>
          </p:nvPr>
        </p:nvSpPr>
        <p:spPr>
          <a:prstGeom prst="rect">
            <a:avLst/>
          </a:prstGeom>
        </p:spPr>
        <p:txBody>
          <a:bodyPr/>
          <a:lstStyle>
            <a:lvl1pPr defTabSz="634745">
              <a:defRPr spc="113" sz="5684"/>
            </a:lvl1pPr>
          </a:lstStyle>
          <a:p>
            <a:pPr/>
            <a:r>
              <a:t>Continuous integration/ continuous deployment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9" name="Image" descr="Image"/>
          <p:cNvPicPr>
            <a:picLocks noChangeAspect="1"/>
          </p:cNvPicPr>
          <p:nvPr>
            <p:ph type="pic" idx="13"/>
          </p:nvPr>
        </p:nvPicPr>
        <p:blipFill>
          <a:blip r:embed="rId2">
            <a:extLst/>
          </a:blip>
          <a:srcRect l="0" t="0" r="50366" b="0"/>
          <a:stretch>
            <a:fillRect/>
          </a:stretch>
        </p:blipFill>
        <p:spPr>
          <a:xfrm>
            <a:off x="10588954" y="6865625"/>
            <a:ext cx="12512347" cy="2016751"/>
          </a:xfrm>
          <a:prstGeom prst="rect">
            <a:avLst/>
          </a:prstGeom>
        </p:spPr>
      </p:pic>
      <p:sp>
        <p:nvSpPr>
          <p:cNvPr id="610" name="containers"/>
          <p:cNvSpPr txBox="1"/>
          <p:nvPr>
            <p:ph type="title"/>
          </p:nvPr>
        </p:nvSpPr>
        <p:spPr>
          <a:prstGeom prst="rect">
            <a:avLst/>
          </a:prstGeom>
        </p:spPr>
        <p:txBody>
          <a:bodyPr/>
          <a:lstStyle>
            <a:lvl1pPr defTabSz="634745">
              <a:defRPr spc="113" sz="5684"/>
            </a:lvl1pPr>
          </a:lstStyle>
          <a:p>
            <a:pPr/>
            <a:r>
              <a:t>containers</a:t>
            </a:r>
          </a:p>
        </p:txBody>
      </p:sp>
      <p:sp>
        <p:nvSpPr>
          <p:cNvPr id="611" name="Containers allow an application to be isolated with all the elements it needs to operate. The use of containers allows being as &quot;ISO&quot; as possible from the developer code to the production avoiding any bad surprises."/>
          <p:cNvSpPr txBox="1"/>
          <p:nvPr>
            <p:ph type="body" sz="half" idx="1"/>
          </p:nvPr>
        </p:nvSpPr>
        <p:spPr>
          <a:prstGeom prst="rect">
            <a:avLst/>
          </a:prstGeom>
        </p:spPr>
        <p:txBody>
          <a:bodyPr/>
          <a:lstStyle/>
          <a:p>
            <a:pPr/>
            <a:r>
              <a:rPr>
                <a:solidFill>
                  <a:srgbClr val="5665F2"/>
                </a:solidFill>
                <a:latin typeface="Helvetica"/>
                <a:ea typeface="Helvetica"/>
                <a:cs typeface="Helvetica"/>
                <a:sym typeface="Helvetica"/>
              </a:rPr>
              <a:t>Containers</a:t>
            </a:r>
            <a:r>
              <a:t> allow an </a:t>
            </a:r>
            <a:r>
              <a:rPr>
                <a:latin typeface="Helvetica"/>
                <a:ea typeface="Helvetica"/>
                <a:cs typeface="Helvetica"/>
                <a:sym typeface="Helvetica"/>
              </a:rPr>
              <a:t>application to be isolated with all the elements it needs to operate</a:t>
            </a:r>
            <a:r>
              <a:t>. The use of containers allows being as "ISO" as possible from the developer code to the production avoiding any bad surprises.</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3" name="Image" descr="Image"/>
          <p:cNvPicPr>
            <a:picLocks noChangeAspect="1"/>
          </p:cNvPicPr>
          <p:nvPr>
            <p:ph type="pic" idx="13"/>
          </p:nvPr>
        </p:nvPicPr>
        <p:blipFill>
          <a:blip r:embed="rId2">
            <a:extLst/>
          </a:blip>
          <a:srcRect l="0" t="0" r="55098" b="0"/>
          <a:stretch>
            <a:fillRect/>
          </a:stretch>
        </p:blipFill>
        <p:spPr>
          <a:xfrm>
            <a:off x="10578124" y="6758390"/>
            <a:ext cx="12523177" cy="2231221"/>
          </a:xfrm>
          <a:prstGeom prst="rect">
            <a:avLst/>
          </a:prstGeom>
        </p:spPr>
      </p:pic>
      <p:sp>
        <p:nvSpPr>
          <p:cNvPr id="614" name="cloud providers"/>
          <p:cNvSpPr txBox="1"/>
          <p:nvPr>
            <p:ph type="title"/>
          </p:nvPr>
        </p:nvSpPr>
        <p:spPr>
          <a:prstGeom prst="rect">
            <a:avLst/>
          </a:prstGeom>
        </p:spPr>
        <p:txBody>
          <a:bodyPr/>
          <a:lstStyle>
            <a:lvl1pPr defTabSz="634745">
              <a:defRPr spc="113" sz="5684"/>
            </a:lvl1pPr>
          </a:lstStyle>
          <a:p>
            <a:pPr/>
            <a:r>
              <a:t>cloud providers</a:t>
            </a:r>
          </a:p>
        </p:txBody>
      </p:sp>
      <p:sp>
        <p:nvSpPr>
          <p:cNvPr id="615" name="Cloud providers offer remote storage solutions to companies and individuals. Cloud Computing and DevOps are independent and yet hardly work separately, since the Cloud is boosting DevOps.Today, three major players share the cloud service market:…"/>
          <p:cNvSpPr txBox="1"/>
          <p:nvPr>
            <p:ph type="body" sz="half" idx="1"/>
          </p:nvPr>
        </p:nvSpPr>
        <p:spPr>
          <a:prstGeom prst="rect">
            <a:avLst/>
          </a:prstGeom>
        </p:spPr>
        <p:txBody>
          <a:bodyPr/>
          <a:lstStyle/>
          <a:p>
            <a:pPr marL="0" indent="0">
              <a:buClrTx/>
              <a:buSzTx/>
              <a:buNone/>
            </a:pPr>
            <a:r>
              <a:rPr>
                <a:solidFill>
                  <a:srgbClr val="5665F2"/>
                </a:solidFill>
                <a:latin typeface="Helvetica"/>
                <a:ea typeface="Helvetica"/>
                <a:cs typeface="Helvetica"/>
                <a:sym typeface="Helvetica"/>
              </a:rPr>
              <a:t>Cloud providers</a:t>
            </a:r>
            <a:r>
              <a:t> offer </a:t>
            </a:r>
            <a:r>
              <a:rPr>
                <a:latin typeface="Helvetica"/>
                <a:ea typeface="Helvetica"/>
                <a:cs typeface="Helvetica"/>
                <a:sym typeface="Helvetica"/>
              </a:rPr>
              <a:t>remote storage solutions</a:t>
            </a:r>
            <a:r>
              <a:t> to companies and individuals. </a:t>
            </a:r>
            <a:r>
              <a:rPr>
                <a:solidFill>
                  <a:srgbClr val="5665F2"/>
                </a:solidFill>
              </a:rPr>
              <a:t>Cloud Computing</a:t>
            </a:r>
            <a:r>
              <a:t> and DevOps are independent and yet hardly work separately, since the </a:t>
            </a:r>
            <a:r>
              <a:rPr>
                <a:latin typeface="Helvetica"/>
                <a:ea typeface="Helvetica"/>
                <a:cs typeface="Helvetica"/>
                <a:sym typeface="Helvetica"/>
              </a:rPr>
              <a:t>Cloud is boosting DevOps.</a:t>
            </a:r>
            <a:r>
              <a:t>Today, three major players share the cloud service market:</a:t>
            </a:r>
          </a:p>
          <a:p>
            <a:pPr/>
            <a:r>
              <a:t>Google Cloud Platform</a:t>
            </a:r>
            <a:r>
              <a:rPr>
                <a:latin typeface="Helvetica Light"/>
                <a:ea typeface="Helvetica Light"/>
                <a:cs typeface="Helvetica Light"/>
                <a:sym typeface="Helvetica Light"/>
              </a:rPr>
              <a:t> (</a:t>
            </a:r>
            <a:r>
              <a:t>GCP</a:t>
            </a:r>
            <a:r>
              <a:rPr>
                <a:latin typeface="Helvetica Light"/>
                <a:ea typeface="Helvetica Light"/>
                <a:cs typeface="Helvetica Light"/>
                <a:sym typeface="Helvetica Light"/>
              </a:rPr>
              <a:t>),</a:t>
            </a:r>
            <a:endParaRPr>
              <a:latin typeface="Helvetica Light"/>
              <a:ea typeface="Helvetica Light"/>
              <a:cs typeface="Helvetica Light"/>
              <a:sym typeface="Helvetica Light"/>
            </a:endParaRPr>
          </a:p>
          <a:p>
            <a:pPr/>
            <a:r>
              <a:rPr>
                <a:latin typeface="Helvetica"/>
                <a:ea typeface="Helvetica"/>
                <a:cs typeface="Helvetica"/>
                <a:sym typeface="Helvetica"/>
              </a:rPr>
              <a:t>Azure</a:t>
            </a:r>
            <a:r>
              <a:t> (by Microsoft)</a:t>
            </a:r>
          </a:p>
          <a:p>
            <a:pPr/>
            <a:r>
              <a:t>Amazon Web Services</a:t>
            </a:r>
            <a:r>
              <a:rPr>
                <a:latin typeface="Helvetica Light"/>
                <a:ea typeface="Helvetica Light"/>
                <a:cs typeface="Helvetica Light"/>
                <a:sym typeface="Helvetica Light"/>
              </a:rPr>
              <a:t> (</a:t>
            </a:r>
            <a:r>
              <a:t>AWS</a:t>
            </a:r>
            <a:r>
              <a:rPr>
                <a:latin typeface="Helvetica Light"/>
                <a:ea typeface="Helvetica Light"/>
                <a:cs typeface="Helvetica Light"/>
                <a:sym typeface="Helvetica Light"/>
              </a:rPr>
              <a:t>).</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Image" descr="Image"/>
          <p:cNvPicPr>
            <a:picLocks noChangeAspect="1"/>
          </p:cNvPicPr>
          <p:nvPr>
            <p:ph type="pic" idx="13"/>
          </p:nvPr>
        </p:nvPicPr>
        <p:blipFill>
          <a:blip r:embed="rId2">
            <a:extLst/>
          </a:blip>
          <a:srcRect l="0" t="0" r="57539" b="0"/>
          <a:stretch>
            <a:fillRect/>
          </a:stretch>
        </p:blipFill>
        <p:spPr>
          <a:xfrm>
            <a:off x="10680820" y="6703924"/>
            <a:ext cx="12420481" cy="2340153"/>
          </a:xfrm>
          <a:prstGeom prst="rect">
            <a:avLst/>
          </a:prstGeom>
        </p:spPr>
      </p:pic>
      <p:sp>
        <p:nvSpPr>
          <p:cNvPr id="618" name="Automation and configuration management"/>
          <p:cNvSpPr txBox="1"/>
          <p:nvPr>
            <p:ph type="title"/>
          </p:nvPr>
        </p:nvSpPr>
        <p:spPr>
          <a:prstGeom prst="rect">
            <a:avLst/>
          </a:prstGeom>
        </p:spPr>
        <p:txBody>
          <a:bodyPr/>
          <a:lstStyle>
            <a:lvl1pPr defTabSz="634745">
              <a:defRPr spc="113" sz="5684"/>
            </a:lvl1pPr>
          </a:lstStyle>
          <a:p>
            <a:pPr/>
            <a:r>
              <a:t>Automation and configuration management</a:t>
            </a:r>
          </a:p>
        </p:txBody>
      </p:sp>
      <p:sp>
        <p:nvSpPr>
          <p:cNvPr id="619" name="Automation eliminates the repetitive tasks of DevOps teams."/>
          <p:cNvSpPr txBox="1"/>
          <p:nvPr>
            <p:ph type="body" sz="half" idx="1"/>
          </p:nvPr>
        </p:nvSpPr>
        <p:spPr>
          <a:prstGeom prst="rect">
            <a:avLst/>
          </a:prstGeom>
        </p:spPr>
        <p:txBody>
          <a:bodyPr/>
          <a:lstStyle/>
          <a:p>
            <a:pPr marL="423333" indent="-423333"/>
            <a:r>
              <a:rPr>
                <a:solidFill>
                  <a:srgbClr val="5665F2"/>
                </a:solidFill>
                <a:latin typeface="Helvetica"/>
                <a:ea typeface="Helvetica"/>
                <a:cs typeface="Helvetica"/>
                <a:sym typeface="Helvetica"/>
              </a:rPr>
              <a:t>Automation</a:t>
            </a:r>
            <a:r>
              <a:rPr>
                <a:latin typeface="Helvetica Light"/>
                <a:ea typeface="Helvetica Light"/>
                <a:cs typeface="Helvetica Light"/>
                <a:sym typeface="Helvetica Light"/>
              </a:rPr>
              <a:t> </a:t>
            </a:r>
            <a:r>
              <a:t>eliminates the repetitive tasks of DevOps teams</a:t>
            </a:r>
            <a:r>
              <a:rPr>
                <a:latin typeface="Helvetica Light"/>
                <a:ea typeface="Helvetica Light"/>
                <a:cs typeface="Helvetica Light"/>
                <a:sym typeface="Helvetica Light"/>
              </a:rPr>
              <a:t>.</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ph type="pic" idx="13"/>
          </p:nvPr>
        </p:nvPicPr>
        <p:blipFill>
          <a:blip r:embed="rId2">
            <a:extLst/>
          </a:blip>
          <a:srcRect l="0" t="0" r="55545" b="0"/>
          <a:stretch>
            <a:fillRect/>
          </a:stretch>
        </p:blipFill>
        <p:spPr>
          <a:xfrm>
            <a:off x="10561528" y="6745666"/>
            <a:ext cx="12539773" cy="2256670"/>
          </a:xfrm>
          <a:prstGeom prst="rect">
            <a:avLst/>
          </a:prstGeom>
        </p:spPr>
      </p:pic>
      <p:sp>
        <p:nvSpPr>
          <p:cNvPr id="622" name="monitoring and alerting"/>
          <p:cNvSpPr txBox="1"/>
          <p:nvPr>
            <p:ph type="title"/>
          </p:nvPr>
        </p:nvSpPr>
        <p:spPr>
          <a:prstGeom prst="rect">
            <a:avLst/>
          </a:prstGeom>
        </p:spPr>
        <p:txBody>
          <a:bodyPr/>
          <a:lstStyle>
            <a:lvl1pPr defTabSz="634745">
              <a:defRPr spc="113" sz="5684"/>
            </a:lvl1pPr>
          </a:lstStyle>
          <a:p>
            <a:pPr/>
            <a:r>
              <a:t>monitoring and alerting</a:t>
            </a:r>
          </a:p>
        </p:txBody>
      </p:sp>
      <p:sp>
        <p:nvSpPr>
          <p:cNvPr id="623" name="Monitoring and alerting tools provide an overview of your infrastructure, solve problems that arise and improve performance."/>
          <p:cNvSpPr txBox="1"/>
          <p:nvPr>
            <p:ph type="body" sz="half" idx="1"/>
          </p:nvPr>
        </p:nvSpPr>
        <p:spPr>
          <a:prstGeom prst="rect">
            <a:avLst/>
          </a:prstGeom>
        </p:spPr>
        <p:txBody>
          <a:bodyPr/>
          <a:lstStyle/>
          <a:p>
            <a:pPr marL="423333" indent="-423333"/>
            <a:r>
              <a:rPr>
                <a:solidFill>
                  <a:srgbClr val="5665F2"/>
                </a:solidFill>
              </a:rPr>
              <a:t>Monitoring and alerting tools</a:t>
            </a:r>
            <a:r>
              <a:rPr>
                <a:latin typeface="Helvetica Light"/>
                <a:ea typeface="Helvetica Light"/>
                <a:cs typeface="Helvetica Light"/>
                <a:sym typeface="Helvetica Light"/>
              </a:rPr>
              <a:t> provide an </a:t>
            </a:r>
            <a:r>
              <a:t>overview of your infrastructure</a:t>
            </a:r>
            <a:r>
              <a:rPr>
                <a:latin typeface="Helvetica Light"/>
                <a:ea typeface="Helvetica Light"/>
                <a:cs typeface="Helvetica Light"/>
                <a:sym typeface="Helvetica Light"/>
              </a:rPr>
              <a:t>, </a:t>
            </a:r>
            <a:r>
              <a:t>solve problems</a:t>
            </a:r>
            <a:r>
              <a:rPr>
                <a:latin typeface="Helvetica Light"/>
                <a:ea typeface="Helvetica Light"/>
                <a:cs typeface="Helvetica Light"/>
                <a:sym typeface="Helvetica Light"/>
              </a:rPr>
              <a:t> that arise and </a:t>
            </a:r>
            <a:r>
              <a:t>improve performance</a:t>
            </a:r>
            <a:r>
              <a:rPr>
                <a:latin typeface="Helvetica Light"/>
                <a:ea typeface="Helvetica Light"/>
                <a:cs typeface="Helvetica Light"/>
                <a:sym typeface="Helvetica Light"/>
              </a:rPr>
              <a:t>.</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5" name="Image" descr="Image"/>
          <p:cNvPicPr>
            <a:picLocks noChangeAspect="1"/>
          </p:cNvPicPr>
          <p:nvPr>
            <p:ph type="pic" idx="13"/>
          </p:nvPr>
        </p:nvPicPr>
        <p:blipFill>
          <a:blip r:embed="rId2">
            <a:extLst/>
          </a:blip>
          <a:srcRect l="0" t="0" r="62617" b="0"/>
          <a:stretch>
            <a:fillRect/>
          </a:stretch>
        </p:blipFill>
        <p:spPr>
          <a:xfrm>
            <a:off x="10657994" y="6542546"/>
            <a:ext cx="12443306" cy="2662909"/>
          </a:xfrm>
          <a:prstGeom prst="rect">
            <a:avLst/>
          </a:prstGeom>
        </p:spPr>
      </p:pic>
      <p:sp>
        <p:nvSpPr>
          <p:cNvPr id="626" name="project management tools"/>
          <p:cNvSpPr txBox="1"/>
          <p:nvPr>
            <p:ph type="title"/>
          </p:nvPr>
        </p:nvSpPr>
        <p:spPr>
          <a:prstGeom prst="rect">
            <a:avLst/>
          </a:prstGeom>
        </p:spPr>
        <p:txBody>
          <a:bodyPr/>
          <a:lstStyle>
            <a:lvl1pPr defTabSz="634745">
              <a:defRPr spc="113" sz="5684"/>
            </a:lvl1pPr>
          </a:lstStyle>
          <a:p>
            <a:pPr/>
            <a:r>
              <a:t>project management tools</a:t>
            </a:r>
          </a:p>
        </p:txBody>
      </p:sp>
      <p:sp>
        <p:nvSpPr>
          <p:cNvPr id="627" name="To successfully develop software, you have to rely on a common project management tool within the DevOps team."/>
          <p:cNvSpPr txBox="1"/>
          <p:nvPr>
            <p:ph type="body" sz="half" idx="1"/>
          </p:nvPr>
        </p:nvSpPr>
        <p:spPr>
          <a:prstGeom prst="rect">
            <a:avLst/>
          </a:prstGeom>
        </p:spPr>
        <p:txBody>
          <a:bodyPr/>
          <a:lstStyle/>
          <a:p>
            <a:pPr marL="423333" indent="-423333"/>
            <a:r>
              <a:t>To </a:t>
            </a:r>
            <a:r>
              <a:rPr>
                <a:latin typeface="Helvetica"/>
                <a:ea typeface="Helvetica"/>
                <a:cs typeface="Helvetica"/>
                <a:sym typeface="Helvetica"/>
              </a:rPr>
              <a:t>successfully develop software</a:t>
            </a:r>
            <a:r>
              <a:t>, you have to rely on a common project management tool within the DevOps team.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lanning &amp; Organisation"/>
          <p:cNvSpPr txBox="1"/>
          <p:nvPr>
            <p:ph type="body" idx="13"/>
          </p:nvPr>
        </p:nvSpPr>
        <p:spPr>
          <a:prstGeom prst="rect">
            <a:avLst/>
          </a:prstGeom>
        </p:spPr>
        <p:txBody>
          <a:bodyPr/>
          <a:lstStyle/>
          <a:p>
            <a:pPr/>
            <a:r>
              <a:t>Planning &amp; Organisation</a:t>
            </a:r>
          </a:p>
        </p:txBody>
      </p:sp>
      <p:sp>
        <p:nvSpPr>
          <p:cNvPr id="188" name="1. Batch Sizes: Go from Big to Micro"/>
          <p:cNvSpPr txBox="1"/>
          <p:nvPr>
            <p:ph type="title"/>
          </p:nvPr>
        </p:nvSpPr>
        <p:spPr>
          <a:prstGeom prst="rect">
            <a:avLst/>
          </a:prstGeom>
        </p:spPr>
        <p:txBody>
          <a:bodyPr/>
          <a:lstStyle>
            <a:lvl1pPr defTabSz="634745">
              <a:defRPr spc="113" sz="5684"/>
            </a:lvl1pPr>
          </a:lstStyle>
          <a:p>
            <a:pPr/>
            <a:r>
              <a:t>1. Batch Sizes: Go from Big to Micro</a:t>
            </a:r>
          </a:p>
        </p:txBody>
      </p:sp>
      <p:sp>
        <p:nvSpPr>
          <p:cNvPr id="189" name="Traditional IT has a bias for going big and for good reason.…"/>
          <p:cNvSpPr txBox="1"/>
          <p:nvPr>
            <p:ph type="body" idx="1"/>
          </p:nvPr>
        </p:nvSpPr>
        <p:spPr>
          <a:prstGeom prst="rect">
            <a:avLst/>
          </a:prstGeom>
        </p:spPr>
        <p:txBody>
          <a:bodyPr/>
          <a:lstStyle/>
          <a:p>
            <a:pPr/>
            <a:r>
              <a:t>Traditional IT has a bias for going big and for good reason.  </a:t>
            </a:r>
          </a:p>
          <a:p>
            <a:pPr/>
            <a:r>
              <a:t>First, most development shops grew out of the waterfall method which by its inherent nature takes a lot of time.  </a:t>
            </a:r>
          </a:p>
          <a:p>
            <a:pPr/>
            <a:r>
              <a:t>Second, since releases are costly and disruptive, operations allows developers only a few windows a year to release software.  </a:t>
            </a:r>
          </a:p>
          <a:p>
            <a:pPr/>
            <a:r>
              <a:t>And third, it's simply not sexy – doing big is how you get promoted.  </a:t>
            </a:r>
          </a:p>
          <a:p>
            <a:pPr/>
            <a:r>
              <a:t>As a result, development organisations maximise productivity, by planning big projects, that involve a lot of code, bundled (hastily at times) into a release, and jammed into production.</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Image" descr="Image"/>
          <p:cNvPicPr>
            <a:picLocks noChangeAspect="1"/>
          </p:cNvPicPr>
          <p:nvPr>
            <p:ph type="pic" idx="13"/>
          </p:nvPr>
        </p:nvPicPr>
        <p:blipFill>
          <a:blip r:embed="rId2">
            <a:extLst/>
          </a:blip>
          <a:srcRect l="0" t="0" r="62608" b="0"/>
          <a:stretch>
            <a:fillRect/>
          </a:stretch>
        </p:blipFill>
        <p:spPr>
          <a:xfrm>
            <a:off x="10645928" y="6541581"/>
            <a:ext cx="12455373" cy="2664840"/>
          </a:xfrm>
          <a:prstGeom prst="rect">
            <a:avLst/>
          </a:prstGeom>
        </p:spPr>
      </p:pic>
      <p:sp>
        <p:nvSpPr>
          <p:cNvPr id="630" name="Secrets management"/>
          <p:cNvSpPr txBox="1"/>
          <p:nvPr>
            <p:ph type="title"/>
          </p:nvPr>
        </p:nvSpPr>
        <p:spPr>
          <a:prstGeom prst="rect">
            <a:avLst/>
          </a:prstGeom>
        </p:spPr>
        <p:txBody>
          <a:bodyPr/>
          <a:lstStyle>
            <a:lvl1pPr defTabSz="634745">
              <a:defRPr spc="113" sz="5684"/>
            </a:lvl1pPr>
          </a:lstStyle>
          <a:p>
            <a:pPr/>
            <a:r>
              <a:t>Secrets management</a:t>
            </a:r>
          </a:p>
        </p:txBody>
      </p:sp>
      <p:sp>
        <p:nvSpPr>
          <p:cNvPr id="631" name="With the need for ever more efficient security, new secret management tools are emerging such as:…"/>
          <p:cNvSpPr txBox="1"/>
          <p:nvPr>
            <p:ph type="body" sz="half" idx="1"/>
          </p:nvPr>
        </p:nvSpPr>
        <p:spPr>
          <a:prstGeom prst="rect">
            <a:avLst/>
          </a:prstGeom>
        </p:spPr>
        <p:txBody>
          <a:bodyPr/>
          <a:lstStyle/>
          <a:p>
            <a:pPr marL="0" indent="0">
              <a:buClrTx/>
              <a:buSzTx/>
              <a:buNone/>
            </a:pPr>
            <a:r>
              <a:t>With the need for ever </a:t>
            </a:r>
            <a:r>
              <a:rPr>
                <a:latin typeface="Helvetica"/>
                <a:ea typeface="Helvetica"/>
                <a:cs typeface="Helvetica"/>
                <a:sym typeface="Helvetica"/>
              </a:rPr>
              <a:t>more efficient security</a:t>
            </a:r>
            <a:r>
              <a:t>, new secret management tools are emerging such as:</a:t>
            </a:r>
          </a:p>
          <a:p>
            <a:pPr marL="423333" indent="-423333"/>
            <a:r>
              <a:rPr>
                <a:latin typeface="Helvetica"/>
                <a:ea typeface="Helvetica"/>
                <a:cs typeface="Helvetica"/>
                <a:sym typeface="Helvetica"/>
              </a:rPr>
              <a:t>Vault</a:t>
            </a:r>
            <a:r>
              <a:t>. Vault allows the static and dynamic organisation of secrets.</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COBIT vs ITIL: IT Governance Frameworks"/>
          <p:cNvSpPr txBox="1"/>
          <p:nvPr>
            <p:ph type="title"/>
          </p:nvPr>
        </p:nvSpPr>
        <p:spPr>
          <a:prstGeom prst="rect">
            <a:avLst/>
          </a:prstGeom>
        </p:spPr>
        <p:txBody>
          <a:bodyPr/>
          <a:lstStyle>
            <a:lvl1pPr defTabSz="492251">
              <a:defRPr spc="226" sz="11324"/>
            </a:lvl1pPr>
          </a:lstStyle>
          <a:p>
            <a:pPr/>
            <a:r>
              <a:t>COBIT vs ITIL: IT Governance Frameworks</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OBIT and ITIL are both popular systems used for governance in IT service management.…"/>
          <p:cNvSpPr txBox="1"/>
          <p:nvPr>
            <p:ph type="body" idx="1"/>
          </p:nvPr>
        </p:nvSpPr>
        <p:spPr>
          <a:prstGeom prst="rect">
            <a:avLst/>
          </a:prstGeom>
        </p:spPr>
        <p:txBody>
          <a:bodyPr/>
          <a:lstStyle/>
          <a:p>
            <a:pPr/>
            <a:r>
              <a:t>COBIT and </a:t>
            </a:r>
            <a:r>
              <a:rPr>
                <a:solidFill>
                  <a:srgbClr val="29A5D6"/>
                </a:solidFill>
              </a:rPr>
              <a:t>ITIL</a:t>
            </a:r>
            <a:r>
              <a:t> are both popular systems used for governance in </a:t>
            </a:r>
            <a:r>
              <a:rPr>
                <a:solidFill>
                  <a:srgbClr val="29A5D6"/>
                </a:solidFill>
              </a:rPr>
              <a:t>IT service management</a:t>
            </a:r>
            <a:r>
              <a:t>. </a:t>
            </a:r>
          </a:p>
          <a:p>
            <a:pPr/>
            <a:r>
              <a:t>Utilised together, in part or in whole, these </a:t>
            </a:r>
            <a:r>
              <a:rPr>
                <a:solidFill>
                  <a:srgbClr val="29A5D6"/>
                </a:solidFill>
              </a:rPr>
              <a:t>IT frameworks</a:t>
            </a:r>
            <a:r>
              <a:t> offer guidance for effective management of </a:t>
            </a:r>
            <a:r>
              <a:rPr>
                <a:solidFill>
                  <a:srgbClr val="29A5D6"/>
                </a:solidFill>
              </a:rPr>
              <a:t>IT services</a:t>
            </a:r>
            <a:r>
              <a:t>.</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What’s the difference between ITIL and COBIT?"/>
          <p:cNvSpPr txBox="1"/>
          <p:nvPr>
            <p:ph type="title"/>
          </p:nvPr>
        </p:nvSpPr>
        <p:spPr>
          <a:prstGeom prst="rect">
            <a:avLst/>
          </a:prstGeom>
        </p:spPr>
        <p:txBody>
          <a:bodyPr/>
          <a:lstStyle>
            <a:lvl1pPr defTabSz="634745">
              <a:defRPr spc="113" sz="5684"/>
            </a:lvl1pPr>
          </a:lstStyle>
          <a:p>
            <a:pPr/>
            <a:r>
              <a:t>What’s the difference between ITIL and COBIT?</a:t>
            </a:r>
          </a:p>
        </p:txBody>
      </p:sp>
      <p:sp>
        <p:nvSpPr>
          <p:cNvPr id="638" name="ITIL is a framework that enables IT services to be managed across their lifecycle.…"/>
          <p:cNvSpPr txBox="1"/>
          <p:nvPr>
            <p:ph type="body" idx="1"/>
          </p:nvPr>
        </p:nvSpPr>
        <p:spPr>
          <a:prstGeom prst="rect">
            <a:avLst/>
          </a:prstGeom>
        </p:spPr>
        <p:txBody>
          <a:bodyPr/>
          <a:lstStyle/>
          <a:p>
            <a:pPr/>
            <a:r>
              <a:t>ITIL is a framework that enables IT services to be managed across their lifecycle. </a:t>
            </a:r>
          </a:p>
          <a:p>
            <a:pPr/>
            <a:r>
              <a:rPr>
                <a:solidFill>
                  <a:srgbClr val="29A5D6"/>
                </a:solidFill>
              </a:rPr>
              <a:t>COBIT</a:t>
            </a:r>
            <a:r>
              <a:t>, on the other hand, aids enterprise </a:t>
            </a:r>
            <a:r>
              <a:rPr>
                <a:solidFill>
                  <a:srgbClr val="29A5D6"/>
                </a:solidFill>
              </a:rPr>
              <a:t>IT governance</a:t>
            </a:r>
            <a:r>
              <a:t> to generate the maximum added value to the business via it's IT investments, while mitigating risks and optimising resources.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COBIT Basics"/>
          <p:cNvSpPr txBox="1"/>
          <p:nvPr>
            <p:ph type="title"/>
          </p:nvPr>
        </p:nvSpPr>
        <p:spPr>
          <a:prstGeom prst="rect">
            <a:avLst/>
          </a:prstGeom>
        </p:spPr>
        <p:txBody>
          <a:bodyPr/>
          <a:lstStyle>
            <a:lvl1pPr defTabSz="634745">
              <a:defRPr spc="113" sz="5684"/>
            </a:lvl1pPr>
          </a:lstStyle>
          <a:p>
            <a:pPr/>
            <a:r>
              <a:t>COBIT Basics</a:t>
            </a:r>
          </a:p>
        </p:txBody>
      </p:sp>
      <p:sp>
        <p:nvSpPr>
          <p:cNvPr id="641" name="COBIT is a methodology that aims at connecting business goals to IT goals – assigning objectives and duties to both business and IT leaders.…"/>
          <p:cNvSpPr txBox="1"/>
          <p:nvPr>
            <p:ph type="body" idx="1"/>
          </p:nvPr>
        </p:nvSpPr>
        <p:spPr>
          <a:prstGeom prst="rect">
            <a:avLst/>
          </a:prstGeom>
        </p:spPr>
        <p:txBody>
          <a:bodyPr/>
          <a:lstStyle/>
          <a:p>
            <a:pPr/>
            <a:r>
              <a:rPr>
                <a:solidFill>
                  <a:srgbClr val="29A5D6"/>
                </a:solidFill>
              </a:rPr>
              <a:t>COBIT</a:t>
            </a:r>
            <a:r>
              <a:t> is a methodology that aims at connecting business goals to IT goals – assigning objectives and duties to both business and IT leaders. </a:t>
            </a:r>
          </a:p>
          <a:p>
            <a:pPr/>
            <a:r>
              <a:t>It provides the resources to build, monitor, and improve its implementation, while helping to reduce costs, establish and maintain privacy standards, and give structure and oversight to general IT processes within the company.</a:t>
            </a:r>
          </a:p>
          <a:p>
            <a:pPr/>
            <a:r>
              <a:t>The COBIT framework is based on five guiding principles.</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3" name="Image" descr="Image"/>
          <p:cNvPicPr>
            <a:picLocks noChangeAspect="1"/>
          </p:cNvPicPr>
          <p:nvPr>
            <p:ph type="pic" idx="13"/>
          </p:nvPr>
        </p:nvPicPr>
        <p:blipFill>
          <a:blip r:embed="rId2">
            <a:extLst/>
          </a:blip>
          <a:srcRect l="0" t="0" r="0" b="0"/>
          <a:stretch>
            <a:fillRect/>
          </a:stretch>
        </p:blipFill>
        <p:spPr>
          <a:xfrm>
            <a:off x="5256995" y="3251200"/>
            <a:ext cx="13844611" cy="9207500"/>
          </a:xfrm>
          <a:prstGeom prst="rect">
            <a:avLst/>
          </a:prstGeom>
        </p:spPr>
      </p:pic>
      <p:sp>
        <p:nvSpPr>
          <p:cNvPr id="644" name="1. Meeting Stakeholder Needs"/>
          <p:cNvSpPr txBox="1"/>
          <p:nvPr>
            <p:ph type="title"/>
          </p:nvPr>
        </p:nvSpPr>
        <p:spPr>
          <a:prstGeom prst="rect">
            <a:avLst/>
          </a:prstGeom>
        </p:spPr>
        <p:txBody>
          <a:bodyPr/>
          <a:lstStyle>
            <a:lvl1pPr defTabSz="634745">
              <a:defRPr spc="113" sz="5684"/>
            </a:lvl1pPr>
          </a:lstStyle>
          <a:p>
            <a:pPr/>
            <a:r>
              <a:t>1. Meeting Stakeholder Needs</a:t>
            </a:r>
          </a:p>
        </p:txBody>
      </p:sp>
      <p:sp>
        <p:nvSpPr>
          <p:cNvPr id="645" name="This principle is focused on value creation for enterprise stakeholders."/>
          <p:cNvSpPr txBox="1"/>
          <p:nvPr>
            <p:ph type="body" sz="quarter" idx="1"/>
          </p:nvPr>
        </p:nvSpPr>
        <p:spPr>
          <a:prstGeom prst="rect">
            <a:avLst/>
          </a:prstGeom>
        </p:spPr>
        <p:txBody>
          <a:bodyPr/>
          <a:lstStyle>
            <a:lvl1pPr defTabSz="615315">
              <a:defRPr spc="324" sz="3609"/>
            </a:lvl1pPr>
          </a:lstStyle>
          <a:p>
            <a:pPr/>
            <a:r>
              <a:t>This principle is focused on value creation for enterprise stakeholders.</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7" name="Image" descr="Image"/>
          <p:cNvPicPr>
            <a:picLocks noChangeAspect="1"/>
          </p:cNvPicPr>
          <p:nvPr>
            <p:ph type="pic" idx="13"/>
          </p:nvPr>
        </p:nvPicPr>
        <p:blipFill>
          <a:blip r:embed="rId2">
            <a:extLst/>
          </a:blip>
          <a:srcRect l="0" t="0" r="0" b="0"/>
          <a:stretch>
            <a:fillRect/>
          </a:stretch>
        </p:blipFill>
        <p:spPr>
          <a:xfrm>
            <a:off x="6507276" y="3251200"/>
            <a:ext cx="11344048" cy="9207500"/>
          </a:xfrm>
          <a:prstGeom prst="rect">
            <a:avLst/>
          </a:prstGeom>
        </p:spPr>
      </p:pic>
      <p:sp>
        <p:nvSpPr>
          <p:cNvPr id="648" name="2. Covering the Enterprise End-to-end"/>
          <p:cNvSpPr txBox="1"/>
          <p:nvPr>
            <p:ph type="title"/>
          </p:nvPr>
        </p:nvSpPr>
        <p:spPr>
          <a:prstGeom prst="rect">
            <a:avLst/>
          </a:prstGeom>
        </p:spPr>
        <p:txBody>
          <a:bodyPr/>
          <a:lstStyle>
            <a:lvl1pPr defTabSz="634745">
              <a:defRPr spc="113" sz="5684"/>
            </a:lvl1pPr>
          </a:lstStyle>
          <a:p>
            <a:pPr/>
            <a:r>
              <a:t>2. Covering the Enterprise End-to-end</a:t>
            </a:r>
          </a:p>
        </p:txBody>
      </p:sp>
      <p:sp>
        <p:nvSpPr>
          <p:cNvPr id="649" name="This includes coverage of all corporate processes and functions that relate to information flow and technologies."/>
          <p:cNvSpPr txBox="1"/>
          <p:nvPr>
            <p:ph type="body" sz="quarter" idx="1"/>
          </p:nvPr>
        </p:nvSpPr>
        <p:spPr>
          <a:prstGeom prst="rect">
            <a:avLst/>
          </a:prstGeom>
        </p:spPr>
        <p:txBody>
          <a:bodyPr/>
          <a:lstStyle>
            <a:lvl1pPr defTabSz="369188">
              <a:defRPr spc="194" sz="2166"/>
            </a:lvl1pPr>
          </a:lstStyle>
          <a:p>
            <a:pPr/>
            <a:r>
              <a:t>This includes coverage of all corporate processes and functions that relate to information flow and technologies.</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1" name="Image" descr="Image"/>
          <p:cNvPicPr>
            <a:picLocks noChangeAspect="1"/>
          </p:cNvPicPr>
          <p:nvPr>
            <p:ph type="pic" idx="13"/>
          </p:nvPr>
        </p:nvPicPr>
        <p:blipFill>
          <a:blip r:embed="rId2">
            <a:extLst/>
          </a:blip>
          <a:srcRect l="0" t="0" r="0" b="0"/>
          <a:stretch>
            <a:fillRect/>
          </a:stretch>
        </p:blipFill>
        <p:spPr>
          <a:xfrm>
            <a:off x="0" y="4531786"/>
            <a:ext cx="24384000" cy="4652428"/>
          </a:xfrm>
          <a:prstGeom prst="rect">
            <a:avLst/>
          </a:prstGeom>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This principle focuses on implementing a single set of standards to be used across the business."/>
          <p:cNvSpPr txBox="1"/>
          <p:nvPr>
            <p:ph type="body" idx="13"/>
          </p:nvPr>
        </p:nvSpPr>
        <p:spPr>
          <a:xfrm>
            <a:off x="1257300" y="1879600"/>
            <a:ext cx="21869400" cy="1357226"/>
          </a:xfrm>
          <a:prstGeom prst="rect">
            <a:avLst/>
          </a:prstGeom>
        </p:spPr>
        <p:txBody>
          <a:bodyPr/>
          <a:lstStyle/>
          <a:p>
            <a:pPr/>
            <a:r>
              <a:t>This principle focuses on implementing a single set of standards to be used across the business.</a:t>
            </a:r>
          </a:p>
        </p:txBody>
      </p:sp>
      <p:sp>
        <p:nvSpPr>
          <p:cNvPr id="654" name="3. Applying a Single Integrated Framework"/>
          <p:cNvSpPr txBox="1"/>
          <p:nvPr>
            <p:ph type="title"/>
          </p:nvPr>
        </p:nvSpPr>
        <p:spPr>
          <a:prstGeom prst="rect">
            <a:avLst/>
          </a:prstGeom>
        </p:spPr>
        <p:txBody>
          <a:bodyPr/>
          <a:lstStyle>
            <a:lvl1pPr defTabSz="634745">
              <a:defRPr spc="113" sz="5684"/>
            </a:lvl1pPr>
          </a:lstStyle>
          <a:p>
            <a:pPr/>
            <a:r>
              <a:t>3. Applying a Single Integrated Framework</a:t>
            </a:r>
          </a:p>
        </p:txBody>
      </p:sp>
      <p:sp>
        <p:nvSpPr>
          <p:cNvPr id="655" name="It aligns with other latest relevant standards and frameworks.…"/>
          <p:cNvSpPr txBox="1"/>
          <p:nvPr>
            <p:ph type="body" idx="1"/>
          </p:nvPr>
        </p:nvSpPr>
        <p:spPr>
          <a:prstGeom prst="rect">
            <a:avLst/>
          </a:prstGeom>
        </p:spPr>
        <p:txBody>
          <a:bodyPr/>
          <a:lstStyle/>
          <a:p>
            <a:pPr/>
            <a:r>
              <a:t>It aligns with other latest relevant standards and frameworks.</a:t>
            </a:r>
          </a:p>
          <a:p>
            <a:pPr/>
            <a:r>
              <a:t>Allows the enterprise to use it as the overarching governance and management framework integrator.</a:t>
            </a:r>
          </a:p>
          <a:p>
            <a:pPr/>
            <a:r>
              <a:t>It provides a simple architecture for structuring guidance materials and producing a consistent product set.</a:t>
            </a:r>
          </a:p>
          <a:p>
            <a:pPr/>
            <a:r>
              <a:t>It integrates all knowledge previously dispersed over different ISACA frameworks.</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This principle has seven categories of enablers, as defined by COBIT 5"/>
          <p:cNvSpPr txBox="1"/>
          <p:nvPr>
            <p:ph type="body" idx="13"/>
          </p:nvPr>
        </p:nvSpPr>
        <p:spPr>
          <a:prstGeom prst="rect">
            <a:avLst/>
          </a:prstGeom>
        </p:spPr>
        <p:txBody>
          <a:bodyPr/>
          <a:lstStyle/>
          <a:p>
            <a:pPr/>
            <a:r>
              <a:t>This principle has seven categories of enablers, as defined by COBIT 5</a:t>
            </a:r>
          </a:p>
        </p:txBody>
      </p:sp>
      <p:sp>
        <p:nvSpPr>
          <p:cNvPr id="658" name="4. Enabling a Holistic Approach"/>
          <p:cNvSpPr txBox="1"/>
          <p:nvPr>
            <p:ph type="title"/>
          </p:nvPr>
        </p:nvSpPr>
        <p:spPr>
          <a:prstGeom prst="rect">
            <a:avLst/>
          </a:prstGeom>
        </p:spPr>
        <p:txBody>
          <a:bodyPr/>
          <a:lstStyle>
            <a:lvl1pPr defTabSz="634745">
              <a:defRPr spc="113" sz="5684"/>
            </a:lvl1pPr>
          </a:lstStyle>
          <a:p>
            <a:pPr/>
            <a:r>
              <a:t>4. Enabling a Holistic Approach</a:t>
            </a:r>
          </a:p>
        </p:txBody>
      </p:sp>
      <p:sp>
        <p:nvSpPr>
          <p:cNvPr id="659" name="Principles, policies and frameworks…"/>
          <p:cNvSpPr txBox="1"/>
          <p:nvPr>
            <p:ph type="body" idx="1"/>
          </p:nvPr>
        </p:nvSpPr>
        <p:spPr>
          <a:prstGeom prst="rect">
            <a:avLst/>
          </a:prstGeom>
        </p:spPr>
        <p:txBody>
          <a:bodyPr/>
          <a:lstStyle/>
          <a:p>
            <a:pPr/>
            <a:r>
              <a:t>Principles, policies and frameworks</a:t>
            </a:r>
          </a:p>
          <a:p>
            <a:pPr/>
            <a:r>
              <a:t>Processes</a:t>
            </a:r>
          </a:p>
          <a:p>
            <a:pPr/>
            <a:r>
              <a:t>Organisational structures</a:t>
            </a:r>
          </a:p>
          <a:p>
            <a:pPr/>
            <a:r>
              <a:t>Culture, ethics and behaviour</a:t>
            </a:r>
          </a:p>
          <a:p>
            <a:pPr/>
            <a:r>
              <a:t>Information</a:t>
            </a:r>
          </a:p>
          <a:p>
            <a:pPr/>
            <a:r>
              <a:t>Services, infrastructure and applications</a:t>
            </a:r>
          </a:p>
          <a:p>
            <a:pPr/>
            <a:r>
              <a:t>People, skills, and competencies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Planning &amp; Organisation"/>
          <p:cNvSpPr txBox="1"/>
          <p:nvPr>
            <p:ph type="body" idx="13"/>
          </p:nvPr>
        </p:nvSpPr>
        <p:spPr>
          <a:prstGeom prst="rect">
            <a:avLst/>
          </a:prstGeom>
        </p:spPr>
        <p:txBody>
          <a:bodyPr/>
          <a:lstStyle/>
          <a:p>
            <a:pPr/>
            <a:r>
              <a:t>Planning &amp; Organisation</a:t>
            </a:r>
          </a:p>
        </p:txBody>
      </p:sp>
      <p:sp>
        <p:nvSpPr>
          <p:cNvPr id="192" name="2. Organisation: From Skill Centric Silos to Dedicated Cells"/>
          <p:cNvSpPr txBox="1"/>
          <p:nvPr>
            <p:ph type="title"/>
          </p:nvPr>
        </p:nvSpPr>
        <p:spPr>
          <a:prstGeom prst="rect">
            <a:avLst/>
          </a:prstGeom>
        </p:spPr>
        <p:txBody>
          <a:bodyPr/>
          <a:lstStyle>
            <a:lvl1pPr defTabSz="550545">
              <a:defRPr spc="98" sz="4930"/>
            </a:lvl1pPr>
          </a:lstStyle>
          <a:p>
            <a:pPr/>
            <a:r>
              <a:t>2. Organisation: From Skill Centric Silos to Dedicated Cells</a:t>
            </a:r>
          </a:p>
        </p:txBody>
      </p:sp>
      <p:sp>
        <p:nvSpPr>
          <p:cNvPr id="193" name="Traditional IT is organised around skill centric silos.…"/>
          <p:cNvSpPr txBox="1"/>
          <p:nvPr>
            <p:ph type="body" idx="1"/>
          </p:nvPr>
        </p:nvSpPr>
        <p:spPr>
          <a:prstGeom prst="rect">
            <a:avLst/>
          </a:prstGeom>
        </p:spPr>
        <p:txBody>
          <a:bodyPr/>
          <a:lstStyle/>
          <a:p>
            <a:pPr/>
            <a:r>
              <a:t>Traditional IT is organised around skill centric silos.  </a:t>
            </a:r>
          </a:p>
          <a:p>
            <a:pPr/>
            <a:r>
              <a:t>For the most part silos work, they band like skills together, drive greater utilisation, and benefit from economies of scale.  </a:t>
            </a:r>
          </a:p>
          <a:p>
            <a:pPr/>
            <a:r>
              <a:t>However, where these “cost optimised” silos break down is at the hand offs.  </a:t>
            </a:r>
          </a:p>
          <a:p>
            <a:pPr/>
            <a:r>
              <a:t>In a typical IT environment, a new feature has to go through at least 3 – 4 silos before the customer gets it.  </a:t>
            </a:r>
          </a:p>
          <a:p>
            <a:pPr/>
            <a:r>
              <a:t>It is not uncommon for an idea / code to spend 80% of its time waiting or ping-ponging back and forth between silos.</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1" name="Image" descr="Image"/>
          <p:cNvPicPr>
            <a:picLocks noChangeAspect="1"/>
          </p:cNvPicPr>
          <p:nvPr>
            <p:ph type="pic" idx="13"/>
          </p:nvPr>
        </p:nvPicPr>
        <p:blipFill>
          <a:blip r:embed="rId2">
            <a:extLst/>
          </a:blip>
          <a:srcRect l="0" t="0" r="0" b="0"/>
          <a:stretch>
            <a:fillRect/>
          </a:stretch>
        </p:blipFill>
        <p:spPr>
          <a:xfrm>
            <a:off x="1676400" y="0"/>
            <a:ext cx="21031200" cy="13716000"/>
          </a:xfrm>
          <a:prstGeom prst="rect">
            <a:avLst/>
          </a:prstGeom>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3" name="Image" descr="Image"/>
          <p:cNvPicPr>
            <a:picLocks noChangeAspect="1"/>
          </p:cNvPicPr>
          <p:nvPr>
            <p:ph type="pic" idx="13"/>
          </p:nvPr>
        </p:nvPicPr>
        <p:blipFill>
          <a:blip r:embed="rId2">
            <a:extLst/>
          </a:blip>
          <a:srcRect l="0" t="0" r="0" b="0"/>
          <a:stretch>
            <a:fillRect/>
          </a:stretch>
        </p:blipFill>
        <p:spPr>
          <a:xfrm>
            <a:off x="4134938" y="3251200"/>
            <a:ext cx="16088724" cy="9207500"/>
          </a:xfrm>
          <a:prstGeom prst="rect">
            <a:avLst/>
          </a:prstGeom>
        </p:spPr>
      </p:pic>
      <p:sp>
        <p:nvSpPr>
          <p:cNvPr id="664" name="5. Separating Governance From Management"/>
          <p:cNvSpPr txBox="1"/>
          <p:nvPr>
            <p:ph type="title"/>
          </p:nvPr>
        </p:nvSpPr>
        <p:spPr>
          <a:prstGeom prst="rect">
            <a:avLst/>
          </a:prstGeom>
        </p:spPr>
        <p:txBody>
          <a:bodyPr/>
          <a:lstStyle>
            <a:lvl1pPr defTabSz="634745">
              <a:defRPr spc="113" sz="5684"/>
            </a:lvl1pPr>
          </a:lstStyle>
          <a:p>
            <a:pPr/>
            <a:r>
              <a:t>5. Separating Governance From Management</a:t>
            </a:r>
          </a:p>
        </p:txBody>
      </p:sp>
      <p:sp>
        <p:nvSpPr>
          <p:cNvPr id="665" name="This principle ensures that governance and management don’t get confused."/>
          <p:cNvSpPr txBox="1"/>
          <p:nvPr>
            <p:ph type="body" sz="quarter" idx="1"/>
          </p:nvPr>
        </p:nvSpPr>
        <p:spPr>
          <a:prstGeom prst="rect">
            <a:avLst/>
          </a:prstGeom>
        </p:spPr>
        <p:txBody>
          <a:bodyPr/>
          <a:lstStyle/>
          <a:p>
            <a:pPr defTabSz="569976">
              <a:defRPr spc="300" sz="3343"/>
            </a:pPr>
            <a:r>
              <a:t>This principle ensures that </a:t>
            </a:r>
            <a:r>
              <a:rPr>
                <a:solidFill>
                  <a:srgbClr val="29A5D6"/>
                </a:solidFill>
              </a:rPr>
              <a:t>governance and management</a:t>
            </a:r>
            <a:r>
              <a:t> don’t get confused.</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ITIL Basics"/>
          <p:cNvSpPr txBox="1"/>
          <p:nvPr>
            <p:ph type="title"/>
          </p:nvPr>
        </p:nvSpPr>
        <p:spPr>
          <a:prstGeom prst="rect">
            <a:avLst/>
          </a:prstGeom>
        </p:spPr>
        <p:txBody>
          <a:bodyPr/>
          <a:lstStyle>
            <a:lvl1pPr defTabSz="634745">
              <a:defRPr spc="113" sz="5684"/>
            </a:lvl1pPr>
          </a:lstStyle>
          <a:p>
            <a:pPr/>
            <a:r>
              <a:t>ITIL Basics</a:t>
            </a:r>
          </a:p>
        </p:txBody>
      </p:sp>
      <p:sp>
        <p:nvSpPr>
          <p:cNvPr id="668" name="ITIL is a framework that focuses on and enables IT services to be managed across their lifecycle, from mirroring the IT landscape components (configuration items) on a centralised knowledge base to registering their lifecycle (changes, events, and incidents) to managing the evolution of those configuration items (versions, integrations, and so on). ITIL is organised in the following main service components:…"/>
          <p:cNvSpPr txBox="1"/>
          <p:nvPr>
            <p:ph type="body" idx="1"/>
          </p:nvPr>
        </p:nvSpPr>
        <p:spPr>
          <a:prstGeom prst="rect">
            <a:avLst/>
          </a:prstGeom>
        </p:spPr>
        <p:txBody>
          <a:bodyPr/>
          <a:lstStyle/>
          <a:p>
            <a:pPr marL="0" indent="0">
              <a:buClrTx/>
              <a:buSzTx/>
              <a:buNone/>
            </a:pPr>
            <a:r>
              <a:rPr>
                <a:solidFill>
                  <a:srgbClr val="29A5D6"/>
                </a:solidFill>
              </a:rPr>
              <a:t>ITIL</a:t>
            </a:r>
            <a:r>
              <a:t> is a framework that focuses on and enables IT services to be managed across their lifecycle, from mirroring the IT landscape components (configuration items) on a centralised knowledge base to registering their lifecycle (changes, events, and incidents) to managing the evolution of those configuration items (versions, integrations, and so on). ITIL is organised in the following main service components:</a:t>
            </a:r>
          </a:p>
          <a:p>
            <a:pPr marL="698500" indent="-698500">
              <a:buClrTx/>
              <a:buSzPct val="100000"/>
              <a:buAutoNum type="arabicPeriod" startAt="1"/>
            </a:pPr>
            <a:r>
              <a:rPr>
                <a:solidFill>
                  <a:srgbClr val="29A5D6"/>
                </a:solidFill>
              </a:rPr>
              <a:t>Service Strategy</a:t>
            </a:r>
            <a:r>
              <a:t> focuses on mirroring the overall IT Service Delivery model in a manner that perfectly matches and covers the organisation structure and inherent needs, while establishing processes that enable monitoring and updating of the configuration items as per business needs and impact.</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Service Design is not merely an initial activity that seeks to design the IT services in a manner that will match the organisational structure, but a continuous assessment that, aims to have a set of IT processes and service processes designed to best fit corporate needs.…"/>
          <p:cNvSpPr txBox="1"/>
          <p:nvPr>
            <p:ph type="body" idx="1"/>
          </p:nvPr>
        </p:nvSpPr>
        <p:spPr>
          <a:prstGeom prst="rect">
            <a:avLst/>
          </a:prstGeom>
        </p:spPr>
        <p:txBody>
          <a:bodyPr/>
          <a:lstStyle/>
          <a:p>
            <a:pPr marL="607694" indent="-607694" defTabSz="563498">
              <a:spcBef>
                <a:spcPts val="4100"/>
              </a:spcBef>
              <a:buClrTx/>
              <a:buSzPct val="100000"/>
              <a:buAutoNum type="arabicPeriod" startAt="1"/>
              <a:defRPr spc="73" sz="3654"/>
            </a:pPr>
          </a:p>
          <a:p>
            <a:pPr marL="607694" indent="-607694" defTabSz="563498">
              <a:spcBef>
                <a:spcPts val="4100"/>
              </a:spcBef>
              <a:buClrTx/>
              <a:buSzPct val="100000"/>
              <a:buAutoNum type="arabicPeriod" startAt="2"/>
              <a:defRPr spc="73" sz="3654"/>
            </a:pPr>
            <a:r>
              <a:rPr>
                <a:solidFill>
                  <a:srgbClr val="29A5D6"/>
                </a:solidFill>
              </a:rPr>
              <a:t>Service Design</a:t>
            </a:r>
            <a:r>
              <a:t> is not merely an initial activity that seeks to design the IT services in a manner that will match the organisational structure, but a continuous assessment that, aims to have a set of IT processes and service processes designed to best fit corporate needs.</a:t>
            </a:r>
          </a:p>
          <a:p>
            <a:pPr marL="607694" indent="-607694" defTabSz="563498">
              <a:spcBef>
                <a:spcPts val="4100"/>
              </a:spcBef>
              <a:buClrTx/>
              <a:buSzPct val="100000"/>
              <a:buAutoNum type="arabicPeriod" startAt="2"/>
              <a:defRPr spc="73" sz="3654"/>
            </a:pPr>
            <a:r>
              <a:rPr>
                <a:solidFill>
                  <a:srgbClr val="29A5D6"/>
                </a:solidFill>
              </a:rPr>
              <a:t>Service Transition</a:t>
            </a:r>
            <a:r>
              <a:t> defines and mitigates change risk through proper Change Management and Planning.</a:t>
            </a:r>
          </a:p>
          <a:p>
            <a:pPr marL="607694" indent="-607694" defTabSz="563498">
              <a:spcBef>
                <a:spcPts val="4100"/>
              </a:spcBef>
              <a:buClrTx/>
              <a:buSzPct val="100000"/>
              <a:buAutoNum type="arabicPeriod" startAt="2"/>
              <a:defRPr spc="73" sz="3654"/>
            </a:pPr>
            <a:r>
              <a:rPr>
                <a:solidFill>
                  <a:srgbClr val="29A5D6"/>
                </a:solidFill>
              </a:rPr>
              <a:t>Service Operation</a:t>
            </a:r>
            <a:r>
              <a:t> assures daily operations by delivering needed current recursive support tasks such as Service Desk or Backups, among others.</a:t>
            </a:r>
          </a:p>
          <a:p>
            <a:pPr marL="607694" indent="-607694" defTabSz="563498">
              <a:spcBef>
                <a:spcPts val="4100"/>
              </a:spcBef>
              <a:buClrTx/>
              <a:buSzPct val="100000"/>
              <a:buAutoNum type="arabicPeriod" startAt="2"/>
              <a:defRPr spc="73" sz="3654"/>
            </a:pPr>
            <a:r>
              <a:rPr>
                <a:solidFill>
                  <a:srgbClr val="29A5D6"/>
                </a:solidFill>
              </a:rPr>
              <a:t>Continuous Service Improvement</a:t>
            </a:r>
            <a:r>
              <a:t> looks at established KPIs and their evolution as well as Problems and bottlenecks, and performs needed analysis that will lead to the formulation of Optimisation proposals.</a:t>
            </a:r>
          </a:p>
          <a:p>
            <a:pPr marL="0" indent="0" defTabSz="563498">
              <a:spcBef>
                <a:spcPts val="4100"/>
              </a:spcBef>
              <a:buClrTx/>
              <a:buSzTx/>
              <a:buNone/>
              <a:defRPr spc="73" sz="3654"/>
            </a:pPr>
            <a:r>
              <a:t>In many ways, COBIT provides the “what” and ITIL shows the “how.”</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Do ITIL and COBIT overlap?"/>
          <p:cNvSpPr txBox="1"/>
          <p:nvPr>
            <p:ph type="title"/>
          </p:nvPr>
        </p:nvSpPr>
        <p:spPr>
          <a:prstGeom prst="rect">
            <a:avLst/>
          </a:prstGeom>
        </p:spPr>
        <p:txBody>
          <a:bodyPr/>
          <a:lstStyle>
            <a:lvl1pPr defTabSz="634745">
              <a:defRPr spc="113" sz="5684"/>
            </a:lvl1pPr>
          </a:lstStyle>
          <a:p>
            <a:pPr/>
            <a:r>
              <a:t>Do ITIL and COBIT overlap?</a:t>
            </a:r>
          </a:p>
        </p:txBody>
      </p:sp>
      <p:sp>
        <p:nvSpPr>
          <p:cNvPr id="673" name="Some processes match each other.…"/>
          <p:cNvSpPr txBox="1"/>
          <p:nvPr>
            <p:ph type="body" idx="1"/>
          </p:nvPr>
        </p:nvSpPr>
        <p:spPr>
          <a:prstGeom prst="rect">
            <a:avLst/>
          </a:prstGeom>
        </p:spPr>
        <p:txBody>
          <a:bodyPr/>
          <a:lstStyle/>
          <a:p>
            <a:pPr/>
            <a:r>
              <a:t>Some processes match each other. </a:t>
            </a:r>
          </a:p>
          <a:p>
            <a:pPr/>
            <a:r>
              <a:t>For instance, the BAI06 Managing Changes process in COBIT matches the ITIL Change Management process under the Service Transition Chapter.  </a:t>
            </a:r>
          </a:p>
          <a:p>
            <a:pPr/>
            <a:r>
              <a:t>On the other hand, risk mitigation in ITIL is addressed by the risk management topic, but no specific process is available – whereas in COBIT we find the process APO12, which manages risks.</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Lean Methodology"/>
          <p:cNvSpPr txBox="1"/>
          <p:nvPr>
            <p:ph type="title"/>
          </p:nvPr>
        </p:nvSpPr>
        <p:spPr>
          <a:prstGeom prst="rect">
            <a:avLst/>
          </a:prstGeom>
        </p:spPr>
        <p:txBody>
          <a:bodyPr/>
          <a:lstStyle/>
          <a:p>
            <a:pPr/>
            <a:r>
              <a:t>Lean Methodology</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At its core, Lean is a business methodology that promotes the flow of value to the customer through two guiding tenets: continuous improvement and respect for people.…"/>
          <p:cNvSpPr txBox="1"/>
          <p:nvPr>
            <p:ph type="body" idx="1"/>
          </p:nvPr>
        </p:nvSpPr>
        <p:spPr>
          <a:prstGeom prst="rect">
            <a:avLst/>
          </a:prstGeom>
        </p:spPr>
        <p:txBody>
          <a:bodyPr/>
          <a:lstStyle/>
          <a:p>
            <a:pPr/>
            <a:r>
              <a:t>At its core, Lean is a business methodology that promotes the flow of value to the customer through two guiding tenets: continuous improvement and respect for people. </a:t>
            </a:r>
          </a:p>
          <a:p>
            <a:pPr/>
            <a:r>
              <a:t>Jim Benson of Modus Cooperandi defines Lean methodology in this way: “Lean is both a philosophy and a discipline which, at its core, increases access to information to ensure responsible decision making in the service of creating customer value.”</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Roots in Manufacturing"/>
          <p:cNvSpPr txBox="1"/>
          <p:nvPr>
            <p:ph type="title"/>
          </p:nvPr>
        </p:nvSpPr>
        <p:spPr>
          <a:prstGeom prst="rect">
            <a:avLst/>
          </a:prstGeom>
        </p:spPr>
        <p:txBody>
          <a:bodyPr/>
          <a:lstStyle>
            <a:lvl1pPr defTabSz="634745">
              <a:defRPr spc="113" sz="5684"/>
            </a:lvl1pPr>
          </a:lstStyle>
          <a:p>
            <a:pPr/>
            <a:r>
              <a:t>Roots in Manufacturing</a:t>
            </a:r>
          </a:p>
        </p:txBody>
      </p:sp>
      <p:sp>
        <p:nvSpPr>
          <p:cNvPr id="680" name="Lean methodology originated with the Toyota Production System, or TPS, which revolutionised the manufacture of physical goods in the 1950s, ‘60s, and beyond.…"/>
          <p:cNvSpPr txBox="1"/>
          <p:nvPr>
            <p:ph type="body" idx="1"/>
          </p:nvPr>
        </p:nvSpPr>
        <p:spPr>
          <a:prstGeom prst="rect">
            <a:avLst/>
          </a:prstGeom>
        </p:spPr>
        <p:txBody>
          <a:bodyPr/>
          <a:lstStyle/>
          <a:p>
            <a:pPr/>
            <a:r>
              <a:rPr>
                <a:solidFill>
                  <a:srgbClr val="513DFF"/>
                </a:solidFill>
              </a:rPr>
              <a:t>Lean methodology originated with the Toyota Production System</a:t>
            </a:r>
            <a:r>
              <a:t>, or TPS, which revolutionised the manufacture of physical goods in the 1950s, ‘60s, and beyond. </a:t>
            </a:r>
          </a:p>
          <a:p>
            <a:pPr/>
            <a:r>
              <a:t>Lean maintains its hold in manufacturing, but has also found new applications in knowledge work, helping businesses in all industries eliminate waste, improve processes, and boost innovation.</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Expansion into Software Development"/>
          <p:cNvSpPr txBox="1"/>
          <p:nvPr>
            <p:ph type="title"/>
          </p:nvPr>
        </p:nvSpPr>
        <p:spPr>
          <a:prstGeom prst="rect">
            <a:avLst/>
          </a:prstGeom>
        </p:spPr>
        <p:txBody>
          <a:bodyPr/>
          <a:lstStyle>
            <a:lvl1pPr defTabSz="634745">
              <a:defRPr spc="113" sz="5684"/>
            </a:lvl1pPr>
          </a:lstStyle>
          <a:p>
            <a:pPr/>
            <a:r>
              <a:t>Expansion into Software Development</a:t>
            </a:r>
          </a:p>
        </p:txBody>
      </p:sp>
      <p:sp>
        <p:nvSpPr>
          <p:cNvPr id="683" name="Lean methodology’s first applications outside of manufacturing appeared in software development, in a discipline known as Agile methodology.…"/>
          <p:cNvSpPr txBox="1"/>
          <p:nvPr>
            <p:ph type="body" idx="1"/>
          </p:nvPr>
        </p:nvSpPr>
        <p:spPr>
          <a:prstGeom prst="rect">
            <a:avLst/>
          </a:prstGeom>
        </p:spPr>
        <p:txBody>
          <a:bodyPr/>
          <a:lstStyle/>
          <a:p>
            <a:pPr/>
            <a:r>
              <a:t>Lean methodology’s first applications outside of manufacturing appeared in software development, in a discipline known as Agile methodology. </a:t>
            </a:r>
          </a:p>
          <a:p>
            <a:pPr/>
            <a:r>
              <a:t>Conceptually, Agile software development is a Lean development methodology for </a:t>
            </a:r>
            <a:r>
              <a:rPr>
                <a:solidFill>
                  <a:srgbClr val="3E2EC2"/>
                </a:solidFill>
              </a:rPr>
              <a:t>optimizing the software development cycle</a:t>
            </a:r>
            <a:r>
              <a:t>.</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Pillars of Lean Methodology"/>
          <p:cNvSpPr txBox="1"/>
          <p:nvPr>
            <p:ph type="title"/>
          </p:nvPr>
        </p:nvSpPr>
        <p:spPr>
          <a:prstGeom prst="rect">
            <a:avLst/>
          </a:prstGeom>
        </p:spPr>
        <p:txBody>
          <a:bodyPr/>
          <a:lstStyle>
            <a:lvl1pPr defTabSz="634745">
              <a:defRPr spc="113" sz="5684"/>
            </a:lvl1pPr>
          </a:lstStyle>
          <a:p>
            <a:pPr/>
            <a:r>
              <a:t>Pillars of Lean Methodology</a:t>
            </a:r>
          </a:p>
        </p:txBody>
      </p:sp>
      <p:sp>
        <p:nvSpPr>
          <p:cNvPr id="686" name="There are two primary concepts that guide all practice of Lean methodology, which we call the Pillars of Lean.…"/>
          <p:cNvSpPr txBox="1"/>
          <p:nvPr>
            <p:ph type="body" idx="1"/>
          </p:nvPr>
        </p:nvSpPr>
        <p:spPr>
          <a:prstGeom prst="rect">
            <a:avLst/>
          </a:prstGeom>
        </p:spPr>
        <p:txBody>
          <a:bodyPr/>
          <a:lstStyle/>
          <a:p>
            <a:pPr/>
            <a:r>
              <a:t>There are two primary concepts that guide all practice of Lean methodology, which we call the Pillars of Lean. </a:t>
            </a:r>
          </a:p>
          <a:p>
            <a:pPr/>
            <a:r>
              <a:t>They are: continuous improvement and respect for people.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Planning &amp; Organisation"/>
          <p:cNvSpPr txBox="1"/>
          <p:nvPr>
            <p:ph type="body" idx="13"/>
          </p:nvPr>
        </p:nvSpPr>
        <p:spPr>
          <a:prstGeom prst="rect">
            <a:avLst/>
          </a:prstGeom>
        </p:spPr>
        <p:txBody>
          <a:bodyPr/>
          <a:lstStyle/>
          <a:p>
            <a:pPr/>
            <a:r>
              <a:t>Planning &amp; Organisation</a:t>
            </a:r>
          </a:p>
        </p:txBody>
      </p:sp>
      <p:sp>
        <p:nvSpPr>
          <p:cNvPr id="196" name="3. Scheduling: Centralize to Decentralize &amp; Continuous"/>
          <p:cNvSpPr txBox="1"/>
          <p:nvPr>
            <p:ph type="title"/>
          </p:nvPr>
        </p:nvSpPr>
        <p:spPr>
          <a:prstGeom prst="rect">
            <a:avLst/>
          </a:prstGeom>
        </p:spPr>
        <p:txBody>
          <a:bodyPr/>
          <a:lstStyle>
            <a:lvl1pPr defTabSz="582929">
              <a:defRPr spc="104" sz="5219"/>
            </a:lvl1pPr>
          </a:lstStyle>
          <a:p>
            <a:pPr/>
            <a:r>
              <a:t>3. Scheduling: Centralize to Decentralize &amp; Continuous</a:t>
            </a:r>
          </a:p>
        </p:txBody>
      </p:sp>
      <p:sp>
        <p:nvSpPr>
          <p:cNvPr id="197" name="Efficient scheduling is at the heart of a Traditional IT organisation.…"/>
          <p:cNvSpPr txBox="1"/>
          <p:nvPr>
            <p:ph type="body" idx="1"/>
          </p:nvPr>
        </p:nvSpPr>
        <p:spPr>
          <a:prstGeom prst="rect">
            <a:avLst/>
          </a:prstGeom>
        </p:spPr>
        <p:txBody>
          <a:bodyPr/>
          <a:lstStyle/>
          <a:p>
            <a:pPr/>
            <a:r>
              <a:t>Efficient scheduling is at the heart of a Traditional IT organisation.  </a:t>
            </a:r>
          </a:p>
          <a:p>
            <a:pPr/>
            <a:r>
              <a:t>Since resources are pooled, projects are usually clamouring for access to SMEs and / or infrastructure.  </a:t>
            </a:r>
          </a:p>
          <a:p>
            <a:pPr/>
            <a:r>
              <a:t>To get around this, enterprises have invested in sophisticated scheduling planning systems.  </a:t>
            </a:r>
          </a:p>
          <a:p>
            <a:pPr/>
            <a:r>
              <a:t>And while these systems are quite sensitive, they are inherently inaccurate, take up to much time to manage, and in some cases become the very bottleneck that they are trying to alleviate.</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8" name="Image" descr="Image"/>
          <p:cNvPicPr>
            <a:picLocks noChangeAspect="1"/>
          </p:cNvPicPr>
          <p:nvPr>
            <p:ph type="pic" idx="13"/>
          </p:nvPr>
        </p:nvPicPr>
        <p:blipFill>
          <a:blip r:embed="rId2">
            <a:extLst/>
          </a:blip>
          <a:srcRect l="0" t="4401" r="0" b="4401"/>
          <a:stretch>
            <a:fillRect/>
          </a:stretch>
        </p:blipFill>
        <p:spPr>
          <a:xfrm>
            <a:off x="6768320" y="3987799"/>
            <a:ext cx="10834660" cy="8991601"/>
          </a:xfrm>
          <a:prstGeom prst="rect">
            <a:avLst/>
          </a:prstGeom>
        </p:spPr>
      </p:pic>
      <p:sp>
        <p:nvSpPr>
          <p:cNvPr id="689" name="Continuous improvement"/>
          <p:cNvSpPr txBox="1"/>
          <p:nvPr>
            <p:ph type="title"/>
          </p:nvPr>
        </p:nvSpPr>
        <p:spPr>
          <a:prstGeom prst="rect">
            <a:avLst/>
          </a:prstGeom>
        </p:spPr>
        <p:txBody>
          <a:bodyPr/>
          <a:lstStyle/>
          <a:p>
            <a:pPr/>
            <a:r>
              <a:t>Continuous improvement</a:t>
            </a:r>
          </a:p>
        </p:txBody>
      </p:sp>
      <p:sp>
        <p:nvSpPr>
          <p:cNvPr id="690" name="When some people think of Lean methodology, they equate it with the elimination of waste. While it’s true that Lean organisations aim to eliminate waste (defined as anything that does not deliver value to the customer), the goal is not elimination – it’s value creation."/>
          <p:cNvSpPr txBox="1"/>
          <p:nvPr>
            <p:ph type="body" sz="quarter" idx="1"/>
          </p:nvPr>
        </p:nvSpPr>
        <p:spPr>
          <a:xfrm>
            <a:off x="1257300" y="711200"/>
            <a:ext cx="21869400" cy="1279801"/>
          </a:xfrm>
          <a:prstGeom prst="rect">
            <a:avLst/>
          </a:prstGeom>
        </p:spPr>
        <p:txBody>
          <a:bodyPr/>
          <a:lstStyle>
            <a:lvl1pPr defTabSz="259079">
              <a:defRPr spc="46" sz="2320"/>
            </a:lvl1pPr>
          </a:lstStyle>
          <a:p>
            <a:pPr/>
            <a:r>
              <a:t>When some people think of Lean methodology, they equate it with the elimination of waste. While it’s true that Lean organisations aim to eliminate waste (defined as anything that does not deliver value to the customer), the goal is not elimination – it’s value creation.</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Respect for frontline workers"/>
          <p:cNvSpPr txBox="1"/>
          <p:nvPr>
            <p:ph type="title"/>
          </p:nvPr>
        </p:nvSpPr>
        <p:spPr>
          <a:prstGeom prst="rect">
            <a:avLst/>
          </a:prstGeom>
        </p:spPr>
        <p:txBody>
          <a:bodyPr/>
          <a:lstStyle>
            <a:lvl1pPr defTabSz="634745">
              <a:defRPr spc="113" sz="5684"/>
            </a:lvl1pPr>
          </a:lstStyle>
          <a:p>
            <a:pPr/>
            <a:r>
              <a:t>Respect for frontline workers</a:t>
            </a:r>
          </a:p>
        </p:txBody>
      </p:sp>
      <p:sp>
        <p:nvSpPr>
          <p:cNvPr id="693" name="Often, the best ideas come from the people with their hands on the product.…"/>
          <p:cNvSpPr txBox="1"/>
          <p:nvPr>
            <p:ph type="body" idx="1"/>
          </p:nvPr>
        </p:nvSpPr>
        <p:spPr>
          <a:prstGeom prst="rect">
            <a:avLst/>
          </a:prstGeom>
        </p:spPr>
        <p:txBody>
          <a:bodyPr/>
          <a:lstStyle/>
          <a:p>
            <a:pPr marL="416559" indent="-416559" defTabSz="531113">
              <a:spcBef>
                <a:spcPts val="3900"/>
              </a:spcBef>
              <a:defRPr spc="68" sz="3443"/>
            </a:pPr>
            <a:r>
              <a:t>Often, </a:t>
            </a:r>
            <a:r>
              <a:rPr>
                <a:solidFill>
                  <a:srgbClr val="3E2EC2"/>
                </a:solidFill>
              </a:rPr>
              <a:t>the best ideas come from the people with their hands on the product</a:t>
            </a:r>
            <a:r>
              <a:t>. </a:t>
            </a:r>
          </a:p>
          <a:p>
            <a:pPr marL="416559" indent="-416559" defTabSz="531113">
              <a:spcBef>
                <a:spcPts val="3900"/>
              </a:spcBef>
              <a:defRPr spc="68" sz="3443"/>
            </a:pPr>
            <a:r>
              <a:t>In most organisations, decisions are made at the top of the organisation and trickled down to the frontline. </a:t>
            </a:r>
          </a:p>
          <a:p>
            <a:pPr marL="416559" indent="-416559" defTabSz="531113">
              <a:spcBef>
                <a:spcPts val="3900"/>
              </a:spcBef>
              <a:defRPr spc="68" sz="3443"/>
            </a:pPr>
            <a:r>
              <a:t>Lean thinking encourages allowing everyone, especially those closest to the product and the customer, to have an equal voice, to ensure that the voice of the customer, and those doing the work, is heard. </a:t>
            </a:r>
          </a:p>
          <a:p>
            <a:pPr marL="416559" indent="-416559" defTabSz="531113">
              <a:spcBef>
                <a:spcPts val="3900"/>
              </a:spcBef>
              <a:defRPr spc="68" sz="3443"/>
            </a:pPr>
            <a:r>
              <a:t>This is the Lean concept of going to the gemba – going to the place where the work is done – to get ideas for improving work and creating value. </a:t>
            </a:r>
          </a:p>
          <a:p>
            <a:pPr marL="416559" indent="-416559" defTabSz="531113">
              <a:spcBef>
                <a:spcPts val="3900"/>
              </a:spcBef>
              <a:defRPr spc="68" sz="3443"/>
            </a:pPr>
            <a:r>
              <a:t>Lean thinking says that good people want to do their best work and are motivated to make decisions that optimise their time and talent to create the most value for the customer. </a:t>
            </a:r>
          </a:p>
          <a:p>
            <a:pPr marL="416559" indent="-416559" defTabSz="531113">
              <a:spcBef>
                <a:spcPts val="3900"/>
              </a:spcBef>
              <a:defRPr spc="68" sz="3443"/>
            </a:pPr>
            <a:r>
              <a:t>Going to the gemba allows the organisation to capture the best ideas and bring them to fruition.</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Lightweight leadership"/>
          <p:cNvSpPr txBox="1"/>
          <p:nvPr>
            <p:ph type="title"/>
          </p:nvPr>
        </p:nvSpPr>
        <p:spPr>
          <a:prstGeom prst="rect">
            <a:avLst/>
          </a:prstGeom>
        </p:spPr>
        <p:txBody>
          <a:bodyPr/>
          <a:lstStyle>
            <a:lvl1pPr defTabSz="634745">
              <a:defRPr spc="113" sz="5684"/>
            </a:lvl1pPr>
          </a:lstStyle>
          <a:p>
            <a:pPr/>
            <a:r>
              <a:t>Lightweight leadership</a:t>
            </a:r>
          </a:p>
        </p:txBody>
      </p:sp>
      <p:sp>
        <p:nvSpPr>
          <p:cNvPr id="696" name="Elevating the voice of the frontline worker evolves the role of leadership.…"/>
          <p:cNvSpPr txBox="1"/>
          <p:nvPr>
            <p:ph type="body" idx="1"/>
          </p:nvPr>
        </p:nvSpPr>
        <p:spPr>
          <a:prstGeom prst="rect">
            <a:avLst/>
          </a:prstGeom>
        </p:spPr>
        <p:txBody>
          <a:bodyPr/>
          <a:lstStyle/>
          <a:p>
            <a:pPr/>
            <a:r>
              <a:t>Elevating the voice of the frontline worker evolves the role of leadership. </a:t>
            </a:r>
          </a:p>
          <a:p>
            <a:pPr/>
            <a:r>
              <a:t>In an organisation structured around a command-and-control form of leadership, the role of the leader is to set the course of what to do, but also how and when.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Performance &amp; Culture"/>
          <p:cNvSpPr txBox="1"/>
          <p:nvPr>
            <p:ph type="body" idx="13"/>
          </p:nvPr>
        </p:nvSpPr>
        <p:spPr>
          <a:prstGeom prst="rect">
            <a:avLst/>
          </a:prstGeom>
        </p:spPr>
        <p:txBody>
          <a:bodyPr/>
          <a:lstStyle/>
          <a:p>
            <a:pPr/>
            <a:r>
              <a:t>Performance &amp; Culture</a:t>
            </a:r>
          </a:p>
        </p:txBody>
      </p:sp>
      <p:sp>
        <p:nvSpPr>
          <p:cNvPr id="200" name="4. release: Turn a High Risk Event to a Non Event"/>
          <p:cNvSpPr txBox="1"/>
          <p:nvPr>
            <p:ph type="title"/>
          </p:nvPr>
        </p:nvSpPr>
        <p:spPr>
          <a:prstGeom prst="rect">
            <a:avLst/>
          </a:prstGeom>
        </p:spPr>
        <p:txBody>
          <a:bodyPr/>
          <a:lstStyle>
            <a:lvl1pPr defTabSz="634745">
              <a:defRPr spc="113" sz="5684"/>
            </a:lvl1pPr>
          </a:lstStyle>
          <a:p>
            <a:pPr/>
            <a:r>
              <a:t>4. release: Turn a High Risk Event to a Non Event</a:t>
            </a:r>
          </a:p>
        </p:txBody>
      </p:sp>
      <p:sp>
        <p:nvSpPr>
          <p:cNvPr id="201" name="In a Traditional IT organisation, releasing software into production is a high risk proposition.…"/>
          <p:cNvSpPr txBox="1"/>
          <p:nvPr>
            <p:ph type="body" idx="1"/>
          </p:nvPr>
        </p:nvSpPr>
        <p:spPr>
          <a:prstGeom prst="rect">
            <a:avLst/>
          </a:prstGeom>
        </p:spPr>
        <p:txBody>
          <a:bodyPr/>
          <a:lstStyle/>
          <a:p>
            <a:pPr/>
            <a:r>
              <a:t>In a Traditional IT organisation, releasing software into production is a high risk proposition.  </a:t>
            </a:r>
          </a:p>
          <a:p>
            <a:pPr/>
            <a:r>
              <a:t>It is fraught with issues, escalations, and constant fire-fighting.  </a:t>
            </a:r>
          </a:p>
          <a:p>
            <a:pPr/>
            <a:r>
              <a:t>The process is tightly managed, governed from the highest levels, and requires participation from all parts of the organisation.  </a:t>
            </a:r>
          </a:p>
          <a:p>
            <a:pPr/>
            <a:r>
              <a:t>It is not uncommon for IT to set up war rooms staffed 24×7 for weeks before and after the release.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Performance &amp; Culture"/>
          <p:cNvSpPr txBox="1"/>
          <p:nvPr>
            <p:ph type="body" idx="13"/>
          </p:nvPr>
        </p:nvSpPr>
        <p:spPr>
          <a:prstGeom prst="rect">
            <a:avLst/>
          </a:prstGeom>
        </p:spPr>
        <p:txBody>
          <a:bodyPr/>
          <a:lstStyle/>
          <a:p>
            <a:pPr/>
            <a:r>
              <a:t>Performance &amp; Culture</a:t>
            </a:r>
          </a:p>
        </p:txBody>
      </p:sp>
      <p:sp>
        <p:nvSpPr>
          <p:cNvPr id="204" name="5. Information: Focus is on Dissemination vs. Actionable"/>
          <p:cNvSpPr txBox="1"/>
          <p:nvPr>
            <p:ph type="title"/>
          </p:nvPr>
        </p:nvSpPr>
        <p:spPr>
          <a:prstGeom prst="rect">
            <a:avLst/>
          </a:prstGeom>
        </p:spPr>
        <p:txBody>
          <a:bodyPr/>
          <a:lstStyle>
            <a:lvl1pPr defTabSz="563498">
              <a:defRPr spc="100" sz="5046"/>
            </a:lvl1pPr>
          </a:lstStyle>
          <a:p>
            <a:pPr/>
            <a:r>
              <a:t>5. Information: Focus is on Dissemination vs. Actionable</a:t>
            </a:r>
          </a:p>
        </p:txBody>
      </p:sp>
      <p:sp>
        <p:nvSpPr>
          <p:cNvPr id="205" name="Both types of organisations generate and share a ton of data.…"/>
          <p:cNvSpPr txBox="1"/>
          <p:nvPr>
            <p:ph type="body" idx="1"/>
          </p:nvPr>
        </p:nvSpPr>
        <p:spPr>
          <a:prstGeom prst="rect">
            <a:avLst/>
          </a:prstGeom>
        </p:spPr>
        <p:txBody>
          <a:bodyPr/>
          <a:lstStyle/>
          <a:p>
            <a:pPr marL="467359" indent="-467359" defTabSz="595884">
              <a:spcBef>
                <a:spcPts val="4400"/>
              </a:spcBef>
              <a:defRPr spc="77" sz="3864"/>
            </a:pPr>
            <a:r>
              <a:t>Both types of organisations generate and share a ton of data.  </a:t>
            </a:r>
          </a:p>
          <a:p>
            <a:pPr marL="467359" indent="-467359" defTabSz="595884">
              <a:spcBef>
                <a:spcPts val="4400"/>
              </a:spcBef>
              <a:defRPr spc="77" sz="3864"/>
            </a:pPr>
            <a:r>
              <a:t>The difference lies in how the teams uses data.  </a:t>
            </a:r>
          </a:p>
          <a:p>
            <a:pPr marL="467359" indent="-467359" defTabSz="595884">
              <a:spcBef>
                <a:spcPts val="4400"/>
              </a:spcBef>
              <a:defRPr spc="77" sz="3864"/>
            </a:pPr>
            <a:r>
              <a:t>In Traditional IT, information is generated by specialists (e.g. operations team), bundled together with other data into a massive report, goes through management approval, is then shared with other managers, who then send it out their specialist (testers, developers etc.).  </a:t>
            </a:r>
          </a:p>
          <a:p>
            <a:pPr marL="467359" indent="-467359" defTabSz="595884">
              <a:spcBef>
                <a:spcPts val="4400"/>
              </a:spcBef>
              <a:defRPr spc="77" sz="3864"/>
            </a:pPr>
            <a:r>
              <a:t>In most cases the report goes unread, simply because there is too much data, not timely enough, and / or not the right data.  </a:t>
            </a:r>
          </a:p>
          <a:p>
            <a:pPr marL="467359" indent="-467359" defTabSz="595884">
              <a:spcBef>
                <a:spcPts val="4400"/>
              </a:spcBef>
              <a:defRPr spc="77" sz="3864"/>
            </a:pPr>
            <a:r>
              <a:t>In other words, information is shared but poorly consumed, and rarely used to take any actions.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Performance &amp; Culture"/>
          <p:cNvSpPr txBox="1"/>
          <p:nvPr>
            <p:ph type="body" idx="13"/>
          </p:nvPr>
        </p:nvSpPr>
        <p:spPr>
          <a:prstGeom prst="rect">
            <a:avLst/>
          </a:prstGeom>
        </p:spPr>
        <p:txBody>
          <a:bodyPr/>
          <a:lstStyle/>
          <a:p>
            <a:pPr/>
            <a:r>
              <a:t>Performance &amp; Culture</a:t>
            </a:r>
          </a:p>
        </p:txBody>
      </p:sp>
      <p:sp>
        <p:nvSpPr>
          <p:cNvPr id="208" name="6. Culture: Do Not Fail vs. Fail Early"/>
          <p:cNvSpPr txBox="1"/>
          <p:nvPr>
            <p:ph type="title"/>
          </p:nvPr>
        </p:nvSpPr>
        <p:spPr>
          <a:prstGeom prst="rect">
            <a:avLst/>
          </a:prstGeom>
        </p:spPr>
        <p:txBody>
          <a:bodyPr/>
          <a:lstStyle>
            <a:lvl1pPr defTabSz="634745">
              <a:defRPr spc="113" sz="5684"/>
            </a:lvl1pPr>
          </a:lstStyle>
          <a:p>
            <a:pPr/>
            <a:r>
              <a:t>6. Culture: Do Not Fail vs. Fail Early</a:t>
            </a:r>
          </a:p>
        </p:txBody>
      </p:sp>
      <p:sp>
        <p:nvSpPr>
          <p:cNvPr id="209" name="Traditional IT is fundamentally a risk averse organisation.…"/>
          <p:cNvSpPr txBox="1"/>
          <p:nvPr>
            <p:ph type="body" idx="1"/>
          </p:nvPr>
        </p:nvSpPr>
        <p:spPr>
          <a:prstGeom prst="rect">
            <a:avLst/>
          </a:prstGeom>
        </p:spPr>
        <p:txBody>
          <a:bodyPr/>
          <a:lstStyle/>
          <a:p>
            <a:pPr/>
            <a:r>
              <a:t>Traditional IT is fundamentally a risk averse organisation.  </a:t>
            </a:r>
          </a:p>
          <a:p>
            <a:pPr/>
            <a:r>
              <a:t>A CIO’s first priority is to do no harm to the business.  </a:t>
            </a:r>
          </a:p>
          <a:p>
            <a:pPr/>
            <a:r>
              <a:t>It is the reason why IT invests in so much red tape, processes, approvals etc.  </a:t>
            </a:r>
          </a:p>
          <a:p>
            <a:pPr/>
            <a:r>
              <a:t>All focused on preventing failure.  </a:t>
            </a:r>
          </a:p>
          <a:p>
            <a:pPr/>
            <a:r>
              <a:t>And yet despite all these investments, IT has a terrible track record – 30% of new projects are delivered late, 50% of all new enhancements are rolled back due to quality issues, and 40% of the delay is caused by infrastructure issues.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Using DevOps Practices to Improve Productivity and Happiness"/>
          <p:cNvSpPr txBox="1"/>
          <p:nvPr>
            <p:ph type="title"/>
          </p:nvPr>
        </p:nvSpPr>
        <p:spPr>
          <a:prstGeom prst="rect">
            <a:avLst/>
          </a:prstGeom>
        </p:spPr>
        <p:txBody>
          <a:bodyPr/>
          <a:lstStyle>
            <a:lvl1pPr defTabSz="524637">
              <a:defRPr spc="93" sz="4698"/>
            </a:lvl1pPr>
          </a:lstStyle>
          <a:p>
            <a:pPr/>
            <a:r>
              <a:t>Using DevOps Practices to Improve Productivity and Happiness</a:t>
            </a:r>
          </a:p>
        </p:txBody>
      </p:sp>
      <p:sp>
        <p:nvSpPr>
          <p:cNvPr id="161" name="DevOps has become such a common topic of discussion that it almost sounds like a buzzword at times.…"/>
          <p:cNvSpPr txBox="1"/>
          <p:nvPr>
            <p:ph type="body" idx="1"/>
          </p:nvPr>
        </p:nvSpPr>
        <p:spPr>
          <a:prstGeom prst="rect">
            <a:avLst/>
          </a:prstGeom>
        </p:spPr>
        <p:txBody>
          <a:bodyPr/>
          <a:lstStyle/>
          <a:p>
            <a:pPr/>
            <a:r>
              <a:t>DevOps has become such a common topic of discussion that it almost sounds like a buzzword at times.  </a:t>
            </a:r>
          </a:p>
          <a:p>
            <a:pPr/>
            <a:r>
              <a:t>But there are some really great ideas that live under the DevOps umbrella, you just need to peel the onion back a little.  </a:t>
            </a:r>
          </a:p>
          <a:p>
            <a:pPr/>
            <a:r>
              <a:t>Even if you are tired of hearing people say, “We use JIRA, we’re Agile now!”, I believe it’s worth checking out.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easure"/>
          <p:cNvSpPr txBox="1"/>
          <p:nvPr>
            <p:ph type="body" idx="13"/>
          </p:nvPr>
        </p:nvSpPr>
        <p:spPr>
          <a:prstGeom prst="rect">
            <a:avLst/>
          </a:prstGeom>
        </p:spPr>
        <p:txBody>
          <a:bodyPr/>
          <a:lstStyle/>
          <a:p>
            <a:pPr/>
            <a:r>
              <a:t>measure</a:t>
            </a:r>
          </a:p>
        </p:txBody>
      </p:sp>
      <p:sp>
        <p:nvSpPr>
          <p:cNvPr id="212" name="7. Metric: Cost &amp; Capacity to Cost, Capacity, &amp; Flow"/>
          <p:cNvSpPr txBox="1"/>
          <p:nvPr>
            <p:ph type="title"/>
          </p:nvPr>
        </p:nvSpPr>
        <p:spPr>
          <a:prstGeom prst="rect">
            <a:avLst/>
          </a:prstGeom>
        </p:spPr>
        <p:txBody>
          <a:bodyPr/>
          <a:lstStyle>
            <a:lvl1pPr defTabSz="634745">
              <a:defRPr spc="113" sz="5684"/>
            </a:lvl1pPr>
          </a:lstStyle>
          <a:p>
            <a:pPr/>
            <a:r>
              <a:t>7. Metric: Cost &amp; Capacity to Cost, Capacity, &amp; Flow</a:t>
            </a:r>
          </a:p>
        </p:txBody>
      </p:sp>
      <p:sp>
        <p:nvSpPr>
          <p:cNvPr id="213" name="Silos work for Traditional IT because they are directly tied to its measurement model – cost and capacity.…"/>
          <p:cNvSpPr txBox="1"/>
          <p:nvPr>
            <p:ph type="body" idx="1"/>
          </p:nvPr>
        </p:nvSpPr>
        <p:spPr>
          <a:prstGeom prst="rect">
            <a:avLst/>
          </a:prstGeom>
        </p:spPr>
        <p:txBody>
          <a:bodyPr/>
          <a:lstStyle/>
          <a:p>
            <a:pPr/>
            <a:r>
              <a:t>Silos work for Traditional IT because they are directly tied to its measurement model – cost and capacity.  </a:t>
            </a:r>
          </a:p>
          <a:p>
            <a:pPr/>
            <a:r>
              <a:t>IT is measured on how much can it get done (capacity) for the least amount of money (cost).  </a:t>
            </a:r>
          </a:p>
          <a:p>
            <a:pPr/>
            <a:r>
              <a:t>It is no wonder that cutting cost, while trying to keep capacity constant, has been all the rage in IT over the last two decades.  </a:t>
            </a:r>
          </a:p>
          <a:p>
            <a:pPr/>
            <a:r>
              <a:t>It’s one of the reasons why outsourcing became so popular.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measure"/>
          <p:cNvSpPr txBox="1"/>
          <p:nvPr>
            <p:ph type="body" idx="13"/>
          </p:nvPr>
        </p:nvSpPr>
        <p:spPr>
          <a:prstGeom prst="rect">
            <a:avLst/>
          </a:prstGeom>
        </p:spPr>
        <p:txBody>
          <a:bodyPr/>
          <a:lstStyle/>
          <a:p>
            <a:pPr/>
            <a:r>
              <a:t>measure</a:t>
            </a:r>
          </a:p>
        </p:txBody>
      </p:sp>
      <p:sp>
        <p:nvSpPr>
          <p:cNvPr id="216" name="8. Definition of Done: “I did my job” vs. “it’s ready to deploy”"/>
          <p:cNvSpPr txBox="1"/>
          <p:nvPr>
            <p:ph type="title"/>
          </p:nvPr>
        </p:nvSpPr>
        <p:spPr>
          <a:prstGeom prst="rect">
            <a:avLst/>
          </a:prstGeom>
        </p:spPr>
        <p:txBody>
          <a:bodyPr/>
          <a:lstStyle>
            <a:lvl1pPr defTabSz="537590">
              <a:defRPr spc="96" sz="4814"/>
            </a:lvl1pPr>
          </a:lstStyle>
          <a:p>
            <a:pPr/>
            <a:r>
              <a:t>8. Definition of Done: “I did my job” vs. “it’s ready to deploy”</a:t>
            </a:r>
          </a:p>
        </p:txBody>
      </p:sp>
      <p:sp>
        <p:nvSpPr>
          <p:cNvPr id="217" name="Another source of measurement difference is in how the two types of organisations define done.…"/>
          <p:cNvSpPr txBox="1"/>
          <p:nvPr>
            <p:ph type="body" idx="1"/>
          </p:nvPr>
        </p:nvSpPr>
        <p:spPr>
          <a:prstGeom prst="rect">
            <a:avLst/>
          </a:prstGeom>
        </p:spPr>
        <p:txBody>
          <a:bodyPr/>
          <a:lstStyle/>
          <a:p>
            <a:pPr/>
            <a:r>
              <a:t>Another source of measurement difference is in how the two types of organisations define done.  </a:t>
            </a:r>
          </a:p>
          <a:p>
            <a:pPr/>
            <a:r>
              <a:t>In Traditional IT, done is defined as the specialist doing “just” their part and handing it off.  </a:t>
            </a:r>
          </a:p>
          <a:p>
            <a:pPr/>
            <a:r>
              <a:t>In essence, their done is more focused on meeting the hand off deadline vs. making sure what is done is deployable.</a:t>
            </a:r>
          </a:p>
          <a:p>
            <a:pPr/>
            <a:r>
              <a:t>This varying definition leads to some bad habits such as sub-par work, quality loss, finger pointing, and an overall sub-optimised process.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ph type="pic" idx="13"/>
          </p:nvPr>
        </p:nvPicPr>
        <p:blipFill>
          <a:blip r:embed="rId2">
            <a:extLst/>
          </a:blip>
          <a:srcRect l="0" t="0" r="0" b="0"/>
          <a:stretch>
            <a:fillRect/>
          </a:stretch>
        </p:blipFill>
        <p:spPr>
          <a:xfrm>
            <a:off x="447412" y="0"/>
            <a:ext cx="23489175" cy="13716000"/>
          </a:xfrm>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getting started"/>
          <p:cNvSpPr txBox="1"/>
          <p:nvPr>
            <p:ph type="title"/>
          </p:nvPr>
        </p:nvSpPr>
        <p:spPr>
          <a:prstGeom prst="rect">
            <a:avLst/>
          </a:prstGeom>
        </p:spPr>
        <p:txBody>
          <a:bodyPr/>
          <a:lstStyle>
            <a:lvl1pPr defTabSz="634745">
              <a:defRPr spc="113" sz="5684"/>
            </a:lvl1pPr>
          </a:lstStyle>
          <a:p>
            <a:pPr/>
            <a:r>
              <a:t>getting started</a:t>
            </a:r>
          </a:p>
        </p:txBody>
      </p:sp>
      <p:sp>
        <p:nvSpPr>
          <p:cNvPr id="222" name="In general, just because you’re following “best practices” doesn’t mean you’re actually gaining much value from them.…"/>
          <p:cNvSpPr txBox="1"/>
          <p:nvPr>
            <p:ph type="body" idx="1"/>
          </p:nvPr>
        </p:nvSpPr>
        <p:spPr>
          <a:prstGeom prst="rect">
            <a:avLst/>
          </a:prstGeom>
        </p:spPr>
        <p:txBody>
          <a:bodyPr/>
          <a:lstStyle/>
          <a:p>
            <a:pPr/>
            <a:r>
              <a:t>In general, just because you’re following “best practices” doesn’t mean you’re actually gaining much value from them.  </a:t>
            </a:r>
          </a:p>
          <a:p>
            <a:pPr/>
            <a:r>
              <a:t>When you’re evaluating a process change, consider whether it will provide value to you and your team.  </a:t>
            </a:r>
          </a:p>
          <a:p>
            <a:pPr/>
            <a:r>
              <a:t>By going through this process, you can evaluate the pros and cons to ensure it’s the best process moving forward.  </a:t>
            </a:r>
          </a:p>
          <a:p>
            <a:pPr/>
            <a:r>
              <a:t>At the end of the day, you want to make your team better. </a:t>
            </a:r>
          </a:p>
          <a:p>
            <a:pPr/>
            <a:r>
              <a:t>Wasting time building out a process that doesn’t help is inefficient.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automated tests"/>
          <p:cNvSpPr txBox="1"/>
          <p:nvPr>
            <p:ph type="title"/>
          </p:nvPr>
        </p:nvSpPr>
        <p:spPr>
          <a:prstGeom prst="rect">
            <a:avLst/>
          </a:prstGeom>
        </p:spPr>
        <p:txBody>
          <a:bodyPr/>
          <a:lstStyle>
            <a:lvl1pPr defTabSz="634745">
              <a:defRPr spc="113" sz="5684"/>
            </a:lvl1pPr>
          </a:lstStyle>
          <a:p>
            <a:pPr/>
            <a:r>
              <a:t>automated tests</a:t>
            </a:r>
          </a:p>
        </p:txBody>
      </p:sp>
      <p:sp>
        <p:nvSpPr>
          <p:cNvPr id="225" name="Automated tests can be a simple place to get started; they can help your developers become more confident in what they’re writing, without having to invest significant time in verifying every change they’re making.…"/>
          <p:cNvSpPr txBox="1"/>
          <p:nvPr>
            <p:ph type="body" idx="1"/>
          </p:nvPr>
        </p:nvSpPr>
        <p:spPr>
          <a:prstGeom prst="rect">
            <a:avLst/>
          </a:prstGeom>
        </p:spPr>
        <p:txBody>
          <a:bodyPr/>
          <a:lstStyle/>
          <a:p>
            <a:pPr/>
            <a:r>
              <a:t>Automated tests can be a simple place to get started; they can help your developers become more confident in what they’re writing, without having to invest significant time in verifying every change they’re making.  </a:t>
            </a:r>
          </a:p>
          <a:p>
            <a:pPr/>
            <a:r>
              <a:t>This can increase the efficiency of those developers, allowing them to do fewer repetitive tasks (reducing toil) and reducing the risk of a failure. </a:t>
            </a:r>
          </a:p>
          <a:p>
            <a:pPr/>
            <a:r>
              <a:t>A common side effect of this is that code will be more thoroughly tested, since it’s low effort now to do the testing, so people will be more willing.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automated deployments"/>
          <p:cNvSpPr txBox="1"/>
          <p:nvPr>
            <p:ph type="title"/>
          </p:nvPr>
        </p:nvSpPr>
        <p:spPr>
          <a:prstGeom prst="rect">
            <a:avLst/>
          </a:prstGeom>
        </p:spPr>
        <p:txBody>
          <a:bodyPr/>
          <a:lstStyle>
            <a:lvl1pPr defTabSz="634745">
              <a:defRPr spc="113" sz="5684"/>
            </a:lvl1pPr>
          </a:lstStyle>
          <a:p>
            <a:pPr/>
            <a:r>
              <a:t>automated deployments</a:t>
            </a:r>
          </a:p>
        </p:txBody>
      </p:sp>
      <p:sp>
        <p:nvSpPr>
          <p:cNvPr id="228" name="Everyone has that one bit of software that is awful to deploy to production – maybe it takes a long time, maybe it’s error prone, maybe it’s just a lot of steps to try to get through.…"/>
          <p:cNvSpPr txBox="1"/>
          <p:nvPr>
            <p:ph type="body" idx="1"/>
          </p:nvPr>
        </p:nvSpPr>
        <p:spPr>
          <a:prstGeom prst="rect">
            <a:avLst/>
          </a:prstGeom>
        </p:spPr>
        <p:txBody>
          <a:bodyPr/>
          <a:lstStyle/>
          <a:p>
            <a:pPr/>
            <a:r>
              <a:t>Everyone has that one bit of software that is awful to deploy to production – maybe it takes a long time, maybe it’s error prone, maybe it’s just a lot of steps to try to get through. </a:t>
            </a:r>
          </a:p>
          <a:p>
            <a:pPr/>
            <a:r>
              <a:t>By automating a deployment, rather than requiring it be done by hand every time, you can reduce the risk of a failure (a well-crafted automated process will be consistent and not accidentally fat-finger a key) while reducing the time investment to deploy.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cattle over pets"/>
          <p:cNvSpPr txBox="1"/>
          <p:nvPr>
            <p:ph type="title"/>
          </p:nvPr>
        </p:nvSpPr>
        <p:spPr>
          <a:prstGeom prst="rect">
            <a:avLst/>
          </a:prstGeom>
        </p:spPr>
        <p:txBody>
          <a:bodyPr/>
          <a:lstStyle>
            <a:lvl1pPr defTabSz="634745">
              <a:defRPr spc="113" sz="5684"/>
            </a:lvl1pPr>
          </a:lstStyle>
          <a:p>
            <a:pPr/>
            <a:r>
              <a:t>cattle over pets</a:t>
            </a:r>
          </a:p>
        </p:txBody>
      </p:sp>
      <p:sp>
        <p:nvSpPr>
          <p:cNvPr id="231" name="This is one of the biggest things to work towards, in my opinion: the idea of treating a system as replaceable, rather than as something that we have to take special care of means that we don’t have to worry about what will happen if a specific failure occurs.…"/>
          <p:cNvSpPr txBox="1"/>
          <p:nvPr>
            <p:ph type="body" idx="1"/>
          </p:nvPr>
        </p:nvSpPr>
        <p:spPr>
          <a:prstGeom prst="rect">
            <a:avLst/>
          </a:prstGeom>
        </p:spPr>
        <p:txBody>
          <a:bodyPr/>
          <a:lstStyle/>
          <a:p>
            <a:pPr/>
            <a:r>
              <a:t>This is one of the biggest things to work towards, in my opinion: the idea of treating a system as replaceable, rather than as something that we have to take special care of means that we don’t have to worry about what will happen if a specific failure occurs. </a:t>
            </a:r>
          </a:p>
          <a:p>
            <a:pPr/>
            <a:r>
              <a:t>We have the ability to rebuild on the spot instead, toss it out, and away we go on our merry way again. </a:t>
            </a:r>
          </a:p>
          <a:p>
            <a:pPr/>
            <a:r>
              <a:t>So if something does fail, it’s much less likely to be a truly catastrophic failure, and the process of fixing it is the same as setting up the box to begin with – reducing impact and reducing toil.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tinuous Integration and Continuous Delivery"/>
          <p:cNvSpPr txBox="1"/>
          <p:nvPr>
            <p:ph type="title"/>
          </p:nvPr>
        </p:nvSpPr>
        <p:spPr>
          <a:prstGeom prst="rect">
            <a:avLst/>
          </a:prstGeom>
        </p:spPr>
        <p:txBody>
          <a:bodyPr/>
          <a:lstStyle>
            <a:lvl1pPr defTabSz="634745">
              <a:defRPr spc="113" sz="5684"/>
            </a:lvl1pPr>
          </a:lstStyle>
          <a:p>
            <a:pPr/>
            <a:r>
              <a:t>continuous Integration and Continuous Delivery</a:t>
            </a:r>
          </a:p>
        </p:txBody>
      </p:sp>
      <p:sp>
        <p:nvSpPr>
          <p:cNvPr id="234" name="Continuous Integration and Continuous Delivery serve slightly different purposes but are very much related to each other at the same time.…"/>
          <p:cNvSpPr txBox="1"/>
          <p:nvPr>
            <p:ph type="body" idx="1"/>
          </p:nvPr>
        </p:nvSpPr>
        <p:spPr>
          <a:prstGeom prst="rect">
            <a:avLst/>
          </a:prstGeom>
        </p:spPr>
        <p:txBody>
          <a:bodyPr/>
          <a:lstStyle/>
          <a:p>
            <a:pPr marL="497840" indent="-497840" defTabSz="634745">
              <a:spcBef>
                <a:spcPts val="4700"/>
              </a:spcBef>
              <a:defRPr spc="82" sz="4116"/>
            </a:pPr>
            <a:r>
              <a:t>Continuous Integration and </a:t>
            </a:r>
            <a:r>
              <a:rPr>
                <a:solidFill>
                  <a:srgbClr val="0775C3"/>
                </a:solidFill>
                <a:hlinkClick r:id="rId2" invalidUrl="" action="" tgtFrame="" tooltip="" history="1" highlightClick="0" endSnd="0"/>
              </a:rPr>
              <a:t>Continuous Delivery</a:t>
            </a:r>
            <a:r>
              <a:t> serve slightly different purposes but are very much related to each other at the same time. </a:t>
            </a:r>
          </a:p>
          <a:p>
            <a:pPr marL="497840" indent="-497840" defTabSz="634745">
              <a:spcBef>
                <a:spcPts val="4700"/>
              </a:spcBef>
              <a:defRPr spc="82" sz="4116"/>
            </a:pPr>
            <a:r>
              <a:t>Both stem from the same principle: by doing work in small, concrete chunks, we have an easier time making sure those changes are valid, and we have an easier time deploying small, concrete changes over monolithic, far-reaching changes. </a:t>
            </a:r>
          </a:p>
          <a:p>
            <a:pPr marL="497840" indent="-497840" defTabSz="634745">
              <a:spcBef>
                <a:spcPts val="4700"/>
              </a:spcBef>
              <a:defRPr spc="82" sz="4116"/>
            </a:pPr>
            <a:r>
              <a:t>I’ve heard both of these referred to using the idea of a blast radius – even a lot of smaller changes won’t be enough to completely destroy something, but one big change can be enough to bring down pretty much anything. </a:t>
            </a:r>
          </a:p>
          <a:p>
            <a:pPr marL="497840" indent="-497840" defTabSz="634745">
              <a:spcBef>
                <a:spcPts val="4700"/>
              </a:spcBef>
              <a:defRPr spc="82" sz="4116"/>
            </a:pPr>
            <a:r>
              <a:t>Judicious use of both CI and CD can help reduce risk, reduce the impact of a change, and reduce toil.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where to go from here"/>
          <p:cNvSpPr txBox="1"/>
          <p:nvPr>
            <p:ph type="title"/>
          </p:nvPr>
        </p:nvSpPr>
        <p:spPr>
          <a:prstGeom prst="rect">
            <a:avLst/>
          </a:prstGeom>
        </p:spPr>
        <p:txBody>
          <a:bodyPr/>
          <a:lstStyle>
            <a:lvl1pPr defTabSz="634745">
              <a:defRPr spc="113" sz="5684"/>
            </a:lvl1pPr>
          </a:lstStyle>
          <a:p>
            <a:pPr/>
            <a:r>
              <a:t>where to go from here</a:t>
            </a:r>
          </a:p>
        </p:txBody>
      </p:sp>
      <p:sp>
        <p:nvSpPr>
          <p:cNvPr id="237" name="A common theme for a lot of these changes is that they are designed around making it easier for developers to do the right thing.…"/>
          <p:cNvSpPr txBox="1"/>
          <p:nvPr>
            <p:ph type="body" idx="1"/>
          </p:nvPr>
        </p:nvSpPr>
        <p:spPr>
          <a:prstGeom prst="rect">
            <a:avLst/>
          </a:prstGeom>
        </p:spPr>
        <p:txBody>
          <a:bodyPr/>
          <a:lstStyle/>
          <a:p>
            <a:pPr/>
            <a:r>
              <a:t>A common theme for a lot of these changes is that they are designed around making it easier for developers to do the right thing. </a:t>
            </a:r>
          </a:p>
          <a:p>
            <a:pPr/>
            <a:r>
              <a:t>Build it and they will come. </a:t>
            </a:r>
          </a:p>
          <a:p>
            <a:pPr/>
            <a:r>
              <a:t>Build the tools that make peoples’ lives easier, and they will use them.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Agile software development"/>
          <p:cNvSpPr txBox="1"/>
          <p:nvPr>
            <p:ph type="title"/>
          </p:nvPr>
        </p:nvSpPr>
        <p:spPr>
          <a:prstGeom prst="rect">
            <a:avLst/>
          </a:prstGeom>
        </p:spPr>
        <p:txBody>
          <a:bodyPr/>
          <a:lstStyle>
            <a:lvl1pPr defTabSz="641223">
              <a:defRPr spc="295" sz="14750"/>
            </a:lvl1pPr>
          </a:lstStyle>
          <a:p>
            <a:pPr/>
            <a:r>
              <a:t>Agile software development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DevOps is a software engineering culture that unifies the development and operations team, under an umbrella of tools to automate every stage. The DevOps approach automates the service management for the support of operational objectives and improves understanding of the layers in the production environment stack."/>
          <p:cNvSpPr txBox="1"/>
          <p:nvPr>
            <p:ph type="body" idx="1"/>
          </p:nvPr>
        </p:nvSpPr>
        <p:spPr>
          <a:prstGeom prst="rect">
            <a:avLst/>
          </a:prstGeom>
        </p:spPr>
        <p:txBody>
          <a:bodyPr/>
          <a:lstStyle/>
          <a:p>
            <a:pPr/>
            <a:r>
              <a:t>D</a:t>
            </a:r>
            <a:r>
              <a:rPr>
                <a:latin typeface="Avenir Heavy"/>
                <a:ea typeface="Avenir Heavy"/>
                <a:cs typeface="Avenir Heavy"/>
                <a:sym typeface="Avenir Heavy"/>
              </a:rPr>
              <a:t>evOps</a:t>
            </a:r>
            <a:r>
              <a:t> is a software engineering culture that unifies the development and operations team, under an umbrella of tools to automate every stage. The </a:t>
            </a:r>
            <a:r>
              <a:rPr>
                <a:latin typeface="Avenir Heavy"/>
                <a:ea typeface="Avenir Heavy"/>
                <a:cs typeface="Avenir Heavy"/>
                <a:sym typeface="Avenir Heavy"/>
              </a:rPr>
              <a:t>DevOps</a:t>
            </a:r>
            <a:r>
              <a:t> approach automates the service management for the support of operational objectives and improves understanding of the layers in the production environment stack.</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gile"/>
          <p:cNvSpPr txBox="1"/>
          <p:nvPr>
            <p:ph type="title"/>
          </p:nvPr>
        </p:nvSpPr>
        <p:spPr>
          <a:prstGeom prst="rect">
            <a:avLst/>
          </a:prstGeom>
        </p:spPr>
        <p:txBody>
          <a:bodyPr/>
          <a:lstStyle>
            <a:lvl1pPr defTabSz="634745">
              <a:defRPr spc="113" sz="5684"/>
            </a:lvl1pPr>
          </a:lstStyle>
          <a:p>
            <a:pPr/>
            <a:r>
              <a:t>agile</a:t>
            </a:r>
          </a:p>
        </p:txBody>
      </p:sp>
      <p:sp>
        <p:nvSpPr>
          <p:cNvPr id="242" name="Able to move quickly and easily.…"/>
          <p:cNvSpPr txBox="1"/>
          <p:nvPr>
            <p:ph type="body" idx="1"/>
          </p:nvPr>
        </p:nvSpPr>
        <p:spPr>
          <a:prstGeom prst="rect">
            <a:avLst/>
          </a:prstGeom>
        </p:spPr>
        <p:txBody>
          <a:bodyPr/>
          <a:lstStyle/>
          <a:p>
            <a:pPr/>
            <a:r>
              <a:t>Able to move quickly and easily.</a:t>
            </a:r>
          </a:p>
          <a:p>
            <a:pPr/>
            <a:r>
              <a:t>Relating to or denoting a method of project management, used especially for software development, that is characterised by the division of tasks into short phases of work and frequent reassessment and adaptation of plans.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he term agile management is applied to an iterative, incremental method of managing the design and build activities of engineering, information technology and other business areas that aim to provide new product or service development in a highly flexible and interactive manner, based on the principles expressed in the Manifesto for Agile Software Development.…"/>
          <p:cNvSpPr txBox="1"/>
          <p:nvPr>
            <p:ph type="body" idx="1"/>
          </p:nvPr>
        </p:nvSpPr>
        <p:spPr>
          <a:prstGeom prst="rect">
            <a:avLst/>
          </a:prstGeom>
        </p:spPr>
        <p:txBody>
          <a:bodyPr/>
          <a:lstStyle/>
          <a:p>
            <a:pPr/>
            <a:r>
              <a:t>The term </a:t>
            </a:r>
            <a:r>
              <a:rPr>
                <a:latin typeface="Avenir Book Oblique"/>
                <a:ea typeface="Avenir Book Oblique"/>
                <a:cs typeface="Avenir Book Oblique"/>
                <a:sym typeface="Avenir Book Oblique"/>
              </a:rPr>
              <a:t>agile management</a:t>
            </a:r>
            <a:r>
              <a:t> is applied to an iterative, incremental method of managing the design and build activities of engineering, information technology and other business areas that aim to provide new product or service development in a highly flexible and interactive manner, based on the principles expressed in the </a:t>
            </a:r>
            <a:r>
              <a:rPr>
                <a:latin typeface="Avenir Book Oblique"/>
                <a:ea typeface="Avenir Book Oblique"/>
                <a:cs typeface="Avenir Book Oblique"/>
                <a:sym typeface="Avenir Book Oblique"/>
              </a:rPr>
              <a:t>Manifesto for Agile Software Development</a:t>
            </a:r>
            <a:r>
              <a:t>.</a:t>
            </a:r>
          </a:p>
          <a:p>
            <a:pPr/>
            <a:r>
              <a:t>In </a:t>
            </a:r>
            <a:r>
              <a:rPr>
                <a:solidFill>
                  <a:srgbClr val="0B0080"/>
                </a:solidFill>
              </a:rPr>
              <a:t>software development</a:t>
            </a:r>
            <a:r>
              <a:t>, </a:t>
            </a:r>
            <a:r>
              <a:rPr>
                <a:latin typeface="Avenir Heavy"/>
                <a:ea typeface="Avenir Heavy"/>
                <a:cs typeface="Avenir Heavy"/>
                <a:sym typeface="Avenir Heavy"/>
              </a:rPr>
              <a:t>agile</a:t>
            </a:r>
            <a:r>
              <a:t> approaches development requirements and solutions through the collaborative effort of </a:t>
            </a:r>
            <a:r>
              <a:rPr>
                <a:solidFill>
                  <a:srgbClr val="0B0080"/>
                </a:solidFill>
              </a:rPr>
              <a:t>self-organising</a:t>
            </a:r>
            <a:r>
              <a:t> and </a:t>
            </a:r>
            <a:r>
              <a:rPr>
                <a:solidFill>
                  <a:srgbClr val="0B0080"/>
                </a:solidFill>
              </a:rPr>
              <a:t>cross-functional</a:t>
            </a:r>
            <a:r>
              <a:t> teams and their </a:t>
            </a:r>
            <a:r>
              <a:rPr>
                <a:solidFill>
                  <a:srgbClr val="0B0080"/>
                </a:solidFill>
              </a:rPr>
              <a:t>customer(s)</a:t>
            </a:r>
            <a:r>
              <a:t>/</a:t>
            </a:r>
            <a:r>
              <a:rPr>
                <a:solidFill>
                  <a:srgbClr val="0B0080"/>
                </a:solidFill>
              </a:rPr>
              <a:t>end user(s)</a:t>
            </a:r>
            <a:r>
              <a:t>.</a:t>
            </a:r>
          </a:p>
          <a:p>
            <a:pPr/>
            <a:r>
              <a:t>It advocates adaptive planning, evolutionary development, early delivery, and </a:t>
            </a:r>
            <a:r>
              <a:rPr>
                <a:solidFill>
                  <a:srgbClr val="0B0080"/>
                </a:solidFill>
              </a:rPr>
              <a:t>continual improvement</a:t>
            </a:r>
            <a:r>
              <a:t>, and it encourages flexible responses to change.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History"/>
          <p:cNvSpPr txBox="1"/>
          <p:nvPr>
            <p:ph type="title"/>
          </p:nvPr>
        </p:nvSpPr>
        <p:spPr>
          <a:prstGeom prst="rect">
            <a:avLst/>
          </a:prstGeom>
        </p:spPr>
        <p:txBody>
          <a:bodyPr/>
          <a:lstStyle>
            <a:lvl1pPr defTabSz="634745">
              <a:defRPr spc="113" sz="5684"/>
            </a:lvl1pPr>
          </a:lstStyle>
          <a:p>
            <a:pPr/>
            <a:r>
              <a:t>History</a:t>
            </a:r>
          </a:p>
        </p:txBody>
      </p:sp>
      <p:sp>
        <p:nvSpPr>
          <p:cNvPr id="247" name="Iterative and incremental development methods can be traced back as early as 1957, with evolutionary project management and adaptive software development emerging in the early 1970s."/>
          <p:cNvSpPr txBox="1"/>
          <p:nvPr>
            <p:ph type="body" idx="1"/>
          </p:nvPr>
        </p:nvSpPr>
        <p:spPr>
          <a:prstGeom prst="rect">
            <a:avLst/>
          </a:prstGeom>
        </p:spPr>
        <p:txBody>
          <a:bodyPr/>
          <a:lstStyle/>
          <a:p>
            <a:pPr/>
            <a:r>
              <a:t>Iterative and incremental development methods</a:t>
            </a:r>
            <a:r>
              <a:rPr>
                <a:solidFill>
                  <a:srgbClr val="202122"/>
                </a:solidFill>
              </a:rPr>
              <a:t> can be traced back as early as 1957, with evolutionary project management and </a:t>
            </a:r>
            <a:r>
              <a:t>adaptive software development </a:t>
            </a:r>
            <a:r>
              <a:rPr>
                <a:solidFill>
                  <a:srgbClr val="202122"/>
                </a:solidFill>
              </a:rPr>
              <a:t>emerging in the early 1970s.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gile software development values"/>
          <p:cNvSpPr txBox="1"/>
          <p:nvPr>
            <p:ph type="title"/>
          </p:nvPr>
        </p:nvSpPr>
        <p:spPr>
          <a:prstGeom prst="rect">
            <a:avLst/>
          </a:prstGeom>
        </p:spPr>
        <p:txBody>
          <a:bodyPr/>
          <a:lstStyle>
            <a:lvl1pPr defTabSz="634745">
              <a:defRPr spc="113" sz="5684"/>
            </a:lvl1pPr>
          </a:lstStyle>
          <a:p>
            <a:pPr/>
            <a:r>
              <a:t>Agile software development values</a:t>
            </a:r>
          </a:p>
        </p:txBody>
      </p:sp>
      <p:sp>
        <p:nvSpPr>
          <p:cNvPr id="250" name="Based on their combined experience of developing software and helping others do that, the seventeen signatories to the manifesto proclaimed that they value:…"/>
          <p:cNvSpPr txBox="1"/>
          <p:nvPr>
            <p:ph type="body" idx="1"/>
          </p:nvPr>
        </p:nvSpPr>
        <p:spPr>
          <a:prstGeom prst="rect">
            <a:avLst/>
          </a:prstGeom>
        </p:spPr>
        <p:txBody>
          <a:bodyPr/>
          <a:lstStyle/>
          <a:p>
            <a:pPr marL="0" indent="0">
              <a:buClrTx/>
              <a:buSzTx/>
              <a:buNone/>
            </a:pPr>
            <a:r>
              <a:t>Based on their combined experience of developing software and helping others do that, the seventeen signatories to the manifesto proclaimed that they value:</a:t>
            </a:r>
          </a:p>
          <a:p>
            <a:pPr/>
            <a:r>
              <a:t>Individuals and interactions</a:t>
            </a:r>
            <a:r>
              <a:t> over processes and tools</a:t>
            </a:r>
          </a:p>
          <a:p>
            <a:pPr/>
            <a:r>
              <a:rPr>
                <a:latin typeface="Avenir Heavy"/>
                <a:ea typeface="Avenir Heavy"/>
                <a:cs typeface="Avenir Heavy"/>
                <a:sym typeface="Avenir Heavy"/>
              </a:rPr>
              <a:t>Working software</a:t>
            </a:r>
            <a:r>
              <a:t> over comprehensive documentation</a:t>
            </a:r>
          </a:p>
          <a:p>
            <a:pPr/>
            <a:r>
              <a:rPr>
                <a:latin typeface="Avenir Heavy"/>
                <a:ea typeface="Avenir Heavy"/>
                <a:cs typeface="Avenir Heavy"/>
                <a:sym typeface="Avenir Heavy"/>
              </a:rPr>
              <a:t>Customer collaboration</a:t>
            </a:r>
            <a:r>
              <a:t> over contract negotiation</a:t>
            </a:r>
          </a:p>
          <a:p>
            <a:pPr/>
            <a:r>
              <a:t>Responding to change</a:t>
            </a:r>
            <a:r>
              <a:t> over following a plan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Iterative, incremental, and evolutionary"/>
          <p:cNvSpPr txBox="1"/>
          <p:nvPr>
            <p:ph type="title"/>
          </p:nvPr>
        </p:nvSpPr>
        <p:spPr>
          <a:prstGeom prst="rect">
            <a:avLst/>
          </a:prstGeom>
        </p:spPr>
        <p:txBody>
          <a:bodyPr/>
          <a:lstStyle>
            <a:lvl1pPr defTabSz="634745">
              <a:defRPr spc="113" sz="5684"/>
            </a:lvl1pPr>
          </a:lstStyle>
          <a:p>
            <a:pPr/>
            <a:r>
              <a:t>Iterative, incremental, and evolutionary</a:t>
            </a:r>
          </a:p>
        </p:txBody>
      </p:sp>
      <p:sp>
        <p:nvSpPr>
          <p:cNvPr id="253" name="Most agile development methods break product development work into small increments that minimise the amount of up-front planning and design.…"/>
          <p:cNvSpPr txBox="1"/>
          <p:nvPr>
            <p:ph type="body" idx="1"/>
          </p:nvPr>
        </p:nvSpPr>
        <p:spPr>
          <a:prstGeom prst="rect">
            <a:avLst/>
          </a:prstGeom>
        </p:spPr>
        <p:txBody>
          <a:bodyPr/>
          <a:lstStyle/>
          <a:p>
            <a:pPr marL="391159" indent="-391159" defTabSz="498729">
              <a:spcBef>
                <a:spcPts val="3600"/>
              </a:spcBef>
              <a:defRPr spc="64" sz="3234"/>
            </a:pPr>
            <a:r>
              <a:t>Most agile development methods break product development work into small increments that minimise the amount of up-front planning and design.</a:t>
            </a:r>
          </a:p>
          <a:p>
            <a:pPr marL="391159" indent="-391159" defTabSz="498729">
              <a:spcBef>
                <a:spcPts val="3600"/>
              </a:spcBef>
              <a:defRPr spc="64" sz="3234"/>
            </a:pPr>
            <a:r>
              <a:t>Iterations, or sprints, are short time frames (</a:t>
            </a:r>
            <a:r>
              <a:rPr>
                <a:solidFill>
                  <a:srgbClr val="0B0080"/>
                </a:solidFill>
              </a:rPr>
              <a:t>timeboxes</a:t>
            </a:r>
            <a:r>
              <a:t>) that typically last from one to four weeks.</a:t>
            </a:r>
          </a:p>
          <a:p>
            <a:pPr marL="391159" indent="-391159" defTabSz="498729">
              <a:spcBef>
                <a:spcPts val="3600"/>
              </a:spcBef>
              <a:defRPr spc="64" sz="3234"/>
            </a:pPr>
            <a:r>
              <a:t>Each iteration involves a </a:t>
            </a:r>
            <a:r>
              <a:rPr>
                <a:solidFill>
                  <a:srgbClr val="0B0080"/>
                </a:solidFill>
              </a:rPr>
              <a:t>cross-functional team</a:t>
            </a:r>
            <a:r>
              <a:t> working in all functions: </a:t>
            </a:r>
            <a:r>
              <a:rPr>
                <a:solidFill>
                  <a:srgbClr val="0B0080"/>
                </a:solidFill>
              </a:rPr>
              <a:t>planning</a:t>
            </a:r>
            <a:r>
              <a:t>, </a:t>
            </a:r>
            <a:r>
              <a:rPr>
                <a:solidFill>
                  <a:srgbClr val="0B0080"/>
                </a:solidFill>
              </a:rPr>
              <a:t>analysis</a:t>
            </a:r>
            <a:r>
              <a:t>, </a:t>
            </a:r>
            <a:r>
              <a:rPr>
                <a:solidFill>
                  <a:srgbClr val="0B0080"/>
                </a:solidFill>
              </a:rPr>
              <a:t>design</a:t>
            </a:r>
            <a:r>
              <a:t>, </a:t>
            </a:r>
            <a:r>
              <a:rPr>
                <a:solidFill>
                  <a:srgbClr val="0B0080"/>
                </a:solidFill>
              </a:rPr>
              <a:t>coding</a:t>
            </a:r>
            <a:r>
              <a:t>, </a:t>
            </a:r>
            <a:r>
              <a:rPr>
                <a:solidFill>
                  <a:srgbClr val="0B0080"/>
                </a:solidFill>
              </a:rPr>
              <a:t>unit testing</a:t>
            </a:r>
            <a:r>
              <a:t>, and </a:t>
            </a:r>
            <a:r>
              <a:rPr>
                <a:solidFill>
                  <a:srgbClr val="0B0080"/>
                </a:solidFill>
              </a:rPr>
              <a:t>acceptance testing</a:t>
            </a:r>
            <a:r>
              <a:t>.</a:t>
            </a:r>
          </a:p>
          <a:p>
            <a:pPr marL="391159" indent="-391159" defTabSz="498729">
              <a:spcBef>
                <a:spcPts val="3600"/>
              </a:spcBef>
              <a:defRPr spc="64" sz="3234"/>
            </a:pPr>
            <a:r>
              <a:t>At the end of the iteration a working product is demonstrated to stakeholders.</a:t>
            </a:r>
          </a:p>
          <a:p>
            <a:pPr marL="391159" indent="-391159" defTabSz="498729">
              <a:spcBef>
                <a:spcPts val="3600"/>
              </a:spcBef>
              <a:defRPr spc="64" sz="3234"/>
            </a:pPr>
            <a:r>
              <a:t>This minimises overall risk and allows the product to adapt to changes quickly. </a:t>
            </a:r>
          </a:p>
          <a:p>
            <a:pPr marL="391159" indent="-391159" defTabSz="498729">
              <a:spcBef>
                <a:spcPts val="3600"/>
              </a:spcBef>
              <a:defRPr spc="64" sz="3234"/>
            </a:pPr>
            <a:r>
              <a:t>An iteration might not add enough functionality to warrant a market release, but the goal is to have an available release (with minimal </a:t>
            </a:r>
            <a:r>
              <a:rPr>
                <a:solidFill>
                  <a:srgbClr val="0B0080"/>
                </a:solidFill>
              </a:rPr>
              <a:t>bugs</a:t>
            </a:r>
            <a:r>
              <a:t>) at the end of each iteration. </a:t>
            </a:r>
          </a:p>
          <a:p>
            <a:pPr marL="391159" indent="-391159" defTabSz="498729">
              <a:spcBef>
                <a:spcPts val="3600"/>
              </a:spcBef>
              <a:defRPr spc="64" sz="3234"/>
            </a:pPr>
            <a:r>
              <a:t>Multiple iterations might be required to release a product or new features. Working software is the primary measure of progress.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 descr="Image"/>
          <p:cNvPicPr>
            <a:picLocks noChangeAspect="1"/>
          </p:cNvPicPr>
          <p:nvPr>
            <p:ph type="pic" idx="13"/>
          </p:nvPr>
        </p:nvPicPr>
        <p:blipFill>
          <a:blip r:embed="rId2">
            <a:extLst/>
          </a:blip>
          <a:srcRect l="0" t="0" r="0" b="0"/>
          <a:stretch>
            <a:fillRect/>
          </a:stretch>
        </p:blipFill>
        <p:spPr>
          <a:xfrm>
            <a:off x="6191250" y="3987800"/>
            <a:ext cx="11988800" cy="8991600"/>
          </a:xfrm>
          <a:prstGeom prst="rect">
            <a:avLst/>
          </a:prstGeom>
        </p:spPr>
      </p:pic>
      <p:sp>
        <p:nvSpPr>
          <p:cNvPr id="256" name="PaiR programming, an agile development technique used by XP."/>
          <p:cNvSpPr txBox="1"/>
          <p:nvPr>
            <p:ph type="title"/>
          </p:nvPr>
        </p:nvSpPr>
        <p:spPr>
          <a:prstGeom prst="rect">
            <a:avLst/>
          </a:prstGeom>
        </p:spPr>
        <p:txBody>
          <a:bodyPr/>
          <a:lstStyle/>
          <a:p>
            <a:pPr defTabSz="362711">
              <a:defRPr spc="117" sz="5880"/>
            </a:pPr>
            <a:r>
              <a:rPr>
                <a:solidFill>
                  <a:srgbClr val="0B0080"/>
                </a:solidFill>
              </a:rPr>
              <a:t>PaiR programming</a:t>
            </a:r>
            <a:r>
              <a:t>, an agile development technique used by </a:t>
            </a:r>
            <a:r>
              <a:rPr>
                <a:solidFill>
                  <a:srgbClr val="0B0080"/>
                </a:solidFill>
              </a:rPr>
              <a:t>XP</a:t>
            </a: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Philosophy"/>
          <p:cNvSpPr txBox="1"/>
          <p:nvPr>
            <p:ph type="title"/>
          </p:nvPr>
        </p:nvSpPr>
        <p:spPr>
          <a:prstGeom prst="rect">
            <a:avLst/>
          </a:prstGeom>
        </p:spPr>
        <p:txBody>
          <a:bodyPr/>
          <a:lstStyle>
            <a:lvl1pPr defTabSz="634745">
              <a:defRPr spc="113" sz="5684"/>
            </a:lvl1pPr>
          </a:lstStyle>
          <a:p>
            <a:pPr/>
            <a:r>
              <a:t>Philosophy</a:t>
            </a:r>
          </a:p>
        </p:txBody>
      </p:sp>
      <p:sp>
        <p:nvSpPr>
          <p:cNvPr id="259" name="Compared to traditional software engineering, agile software development mainly targets complex systems and product development with dynamic, non-deterministic and non-linear characteristics.…"/>
          <p:cNvSpPr txBox="1"/>
          <p:nvPr>
            <p:ph type="body" idx="1"/>
          </p:nvPr>
        </p:nvSpPr>
        <p:spPr>
          <a:prstGeom prst="rect">
            <a:avLst/>
          </a:prstGeom>
        </p:spPr>
        <p:txBody>
          <a:bodyPr/>
          <a:lstStyle/>
          <a:p>
            <a:pPr marL="411480" indent="-411480" defTabSz="524637">
              <a:spcBef>
                <a:spcPts val="3800"/>
              </a:spcBef>
              <a:defRPr spc="68" sz="3402"/>
            </a:pPr>
            <a:r>
              <a:t>Compared to traditional software engineering, agile software development mainly targets complex systems and product development with dynamic, non-deterministic and non-linear characteristics. </a:t>
            </a:r>
          </a:p>
          <a:p>
            <a:pPr marL="411480" indent="-411480" defTabSz="524637">
              <a:spcBef>
                <a:spcPts val="3800"/>
              </a:spcBef>
              <a:defRPr spc="68" sz="3402"/>
            </a:pPr>
            <a:r>
              <a:t>Accurate estimates, stable plans, and predictions are often hard to get in early stages, and confidence in them is likely to be low. </a:t>
            </a:r>
          </a:p>
          <a:p>
            <a:pPr marL="411480" indent="-411480" defTabSz="524637">
              <a:spcBef>
                <a:spcPts val="3800"/>
              </a:spcBef>
              <a:defRPr spc="68" sz="3402"/>
            </a:pPr>
            <a:r>
              <a:t>Agile practitioners will seek to reduce the </a:t>
            </a:r>
            <a:r>
              <a:rPr>
                <a:latin typeface="Avenir Book Oblique"/>
                <a:ea typeface="Avenir Book Oblique"/>
                <a:cs typeface="Avenir Book Oblique"/>
                <a:sym typeface="Avenir Book Oblique"/>
              </a:rPr>
              <a:t>leap-of-faith</a:t>
            </a:r>
            <a:r>
              <a:t> that is needed before any evidence of value can be obtained.</a:t>
            </a:r>
          </a:p>
          <a:p>
            <a:pPr marL="411480" indent="-411480" defTabSz="524637">
              <a:spcBef>
                <a:spcPts val="3800"/>
              </a:spcBef>
              <a:defRPr spc="68" sz="3402"/>
            </a:pPr>
            <a:r>
              <a:t>Requirements and design are held to be emergent. </a:t>
            </a:r>
          </a:p>
          <a:p>
            <a:pPr marL="411480" indent="-411480" defTabSz="524637">
              <a:spcBef>
                <a:spcPts val="3800"/>
              </a:spcBef>
              <a:defRPr spc="68" sz="3402"/>
            </a:pPr>
            <a:r>
              <a:t>Big up-front specifications would probably cause a lot of waste in such cases, i.e., are not economically sound. </a:t>
            </a:r>
          </a:p>
          <a:p>
            <a:pPr marL="411480" indent="-411480" defTabSz="524637">
              <a:spcBef>
                <a:spcPts val="3800"/>
              </a:spcBef>
              <a:defRPr spc="68" sz="3402"/>
            </a:pPr>
            <a:r>
              <a:t>These basic arguments and previous industry experiences, learned from years of successes and failures, have helped shape agile development's favour of adaptive, iterative and evolutionary development.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Adaptive vs. predictive"/>
          <p:cNvSpPr txBox="1"/>
          <p:nvPr>
            <p:ph type="title"/>
          </p:nvPr>
        </p:nvSpPr>
        <p:spPr>
          <a:prstGeom prst="rect">
            <a:avLst/>
          </a:prstGeom>
        </p:spPr>
        <p:txBody>
          <a:bodyPr/>
          <a:lstStyle>
            <a:lvl1pPr defTabSz="634745">
              <a:defRPr spc="113" sz="5684"/>
            </a:lvl1pPr>
          </a:lstStyle>
          <a:p>
            <a:pPr/>
            <a:r>
              <a:t>Adaptive vs. predictive</a:t>
            </a:r>
          </a:p>
        </p:txBody>
      </p:sp>
      <p:sp>
        <p:nvSpPr>
          <p:cNvPr id="262" name="Development methods exist on a continuum from adaptive to predictive.…"/>
          <p:cNvSpPr txBox="1"/>
          <p:nvPr>
            <p:ph type="body" idx="1"/>
          </p:nvPr>
        </p:nvSpPr>
        <p:spPr>
          <a:prstGeom prst="rect">
            <a:avLst/>
          </a:prstGeom>
        </p:spPr>
        <p:txBody>
          <a:bodyPr/>
          <a:lstStyle/>
          <a:p>
            <a:pPr/>
            <a:r>
              <a:t>Development methods exist on a continuum from </a:t>
            </a:r>
            <a:r>
              <a:rPr>
                <a:latin typeface="Avenir Book Oblique"/>
                <a:ea typeface="Avenir Book Oblique"/>
                <a:cs typeface="Avenir Book Oblique"/>
                <a:sym typeface="Avenir Book Oblique"/>
              </a:rPr>
              <a:t>adaptive</a:t>
            </a:r>
            <a:r>
              <a:t> to </a:t>
            </a:r>
            <a:r>
              <a:rPr>
                <a:latin typeface="Avenir Book Oblique"/>
                <a:ea typeface="Avenir Book Oblique"/>
                <a:cs typeface="Avenir Book Oblique"/>
                <a:sym typeface="Avenir Book Oblique"/>
              </a:rPr>
              <a:t>predictive</a:t>
            </a:r>
            <a:r>
              <a:t>.</a:t>
            </a:r>
          </a:p>
          <a:p>
            <a:pPr/>
            <a:r>
              <a:t>Agile software development methods lie on the </a:t>
            </a:r>
            <a:r>
              <a:rPr>
                <a:latin typeface="Avenir Book Oblique"/>
                <a:ea typeface="Avenir Book Oblique"/>
                <a:cs typeface="Avenir Book Oblique"/>
                <a:sym typeface="Avenir Book Oblique"/>
              </a:rPr>
              <a:t>adaptive</a:t>
            </a:r>
            <a:r>
              <a:t> side of this continuum. </a:t>
            </a:r>
          </a:p>
          <a:p>
            <a:pPr/>
            <a:r>
              <a:t>One key of adaptive development methods is a </a:t>
            </a:r>
            <a:r>
              <a:rPr>
                <a:solidFill>
                  <a:srgbClr val="0B0080"/>
                </a:solidFill>
                <a:latin typeface="Avenir Book Oblique"/>
                <a:ea typeface="Avenir Book Oblique"/>
                <a:cs typeface="Avenir Book Oblique"/>
                <a:sym typeface="Avenir Book Oblique"/>
              </a:rPr>
              <a:t>rolling wave</a:t>
            </a:r>
            <a:r>
              <a:t> approach to schedule planning, which identifies milestones but leaves flexibility in the path to reach them, and also allows for the milestones themselves to change.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ph type="pic" idx="13"/>
          </p:nvPr>
        </p:nvPicPr>
        <p:blipFill>
          <a:blip r:embed="rId2">
            <a:extLst/>
          </a:blip>
          <a:srcRect l="0" t="0" r="0" b="0"/>
          <a:stretch>
            <a:fillRect/>
          </a:stretch>
        </p:blipFill>
        <p:spPr>
          <a:xfrm>
            <a:off x="4294037" y="3987800"/>
            <a:ext cx="15783226" cy="8991600"/>
          </a:xfrm>
          <a:prstGeom prst="rect">
            <a:avLst/>
          </a:prstGeom>
        </p:spPr>
      </p:pic>
      <p:sp>
        <p:nvSpPr>
          <p:cNvPr id="265" name="Agile Software Development: BurnUp Chart shows the dynamics of created for clients value (story points) in project management simulation SimulTrain."/>
          <p:cNvSpPr txBox="1"/>
          <p:nvPr>
            <p:ph type="title"/>
          </p:nvPr>
        </p:nvSpPr>
        <p:spPr>
          <a:prstGeom prst="rect">
            <a:avLst/>
          </a:prstGeom>
        </p:spPr>
        <p:txBody>
          <a:bodyPr/>
          <a:lstStyle/>
          <a:p>
            <a:pPr>
              <a:defRPr spc="74" sz="3700"/>
            </a:pPr>
            <a:r>
              <a:t>Agile Software Development: BurnUp Chart shows the dynamics of created for clients value (story points) in project management simulation </a:t>
            </a:r>
            <a:r>
              <a:rPr>
                <a:solidFill>
                  <a:srgbClr val="0B0080"/>
                </a:solidFill>
              </a:rPr>
              <a:t>SimulTrain</a:t>
            </a:r>
            <a:r>
              <a: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Agile vs. Waterfall"/>
          <p:cNvSpPr txBox="1"/>
          <p:nvPr>
            <p:ph type="title"/>
          </p:nvPr>
        </p:nvSpPr>
        <p:spPr>
          <a:prstGeom prst="rect">
            <a:avLst/>
          </a:prstGeom>
        </p:spPr>
        <p:txBody>
          <a:bodyPr/>
          <a:lstStyle>
            <a:lvl1pPr defTabSz="634745">
              <a:defRPr spc="113" sz="5684"/>
            </a:lvl1pPr>
          </a:lstStyle>
          <a:p>
            <a:pPr/>
            <a:r>
              <a:t>Agile vs. Waterfall</a:t>
            </a:r>
          </a:p>
        </p:txBody>
      </p:sp>
      <p:sp>
        <p:nvSpPr>
          <p:cNvPr id="268" name="One of the differences between agile software development methods and waterfall is the approach to quality and testing.…"/>
          <p:cNvSpPr txBox="1"/>
          <p:nvPr>
            <p:ph type="body" idx="1"/>
          </p:nvPr>
        </p:nvSpPr>
        <p:spPr>
          <a:prstGeom prst="rect">
            <a:avLst/>
          </a:prstGeom>
        </p:spPr>
        <p:txBody>
          <a:bodyPr/>
          <a:lstStyle/>
          <a:p>
            <a:pPr/>
            <a:r>
              <a:t>One of the differences between agile software development methods and waterfall is the approach to quality and testing. </a:t>
            </a:r>
          </a:p>
          <a:p>
            <a:pPr/>
            <a:r>
              <a:t>In the </a:t>
            </a:r>
            <a:r>
              <a:rPr>
                <a:solidFill>
                  <a:srgbClr val="0B0080"/>
                </a:solidFill>
              </a:rPr>
              <a:t>waterfall model</a:t>
            </a:r>
            <a:r>
              <a:t>, there is always a separate </a:t>
            </a:r>
            <a:r>
              <a:rPr i="1">
                <a:latin typeface="Avenir Heavy"/>
                <a:ea typeface="Avenir Heavy"/>
                <a:cs typeface="Avenir Heavy"/>
                <a:sym typeface="Avenir Heavy"/>
              </a:rPr>
              <a:t>testing phase</a:t>
            </a:r>
            <a:r>
              <a:t> after a </a:t>
            </a:r>
            <a:r>
              <a:rPr i="1">
                <a:latin typeface="Avenir Heavy"/>
                <a:ea typeface="Avenir Heavy"/>
                <a:cs typeface="Avenir Heavy"/>
                <a:sym typeface="Avenir Heavy"/>
              </a:rPr>
              <a:t>build phase</a:t>
            </a:r>
            <a:r>
              <a:t>; however, in agile software development testing is completed in the same iteration as programming.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m…"/>
          <p:cNvSpPr txBox="1"/>
          <p:nvPr>
            <p:ph type="body" idx="1"/>
          </p:nvPr>
        </p:nvSpPr>
        <p:spPr>
          <a:prstGeom prst="rect">
            <a:avLst/>
          </a:prstGeom>
        </p:spPr>
        <p:txBody>
          <a:bodyPr/>
          <a:lstStyle/>
          <a:p>
            <a:pPr/>
            <a:r>
              <a:t>Tim</a:t>
            </a:r>
          </a:p>
          <a:p>
            <a:pPr/>
            <a:r>
              <a:t>Builds a robot</a:t>
            </a:r>
          </a:p>
          <a:p>
            <a:pPr/>
            <a:r>
              <a:t>In clean, air-conditioned lab</a:t>
            </a:r>
          </a:p>
          <a:p>
            <a:pPr/>
            <a:r>
              <a:t>Drops robot at friend’s house</a:t>
            </a:r>
          </a:p>
          <a:p>
            <a:pPr/>
            <a:r>
              <a:t>Mia starts using Robot in backyard</a:t>
            </a:r>
          </a:p>
          <a:p>
            <a:pPr/>
            <a:r>
              <a:t>But somehow robot malfunctions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code vs. documentation"/>
          <p:cNvSpPr txBox="1"/>
          <p:nvPr>
            <p:ph type="title"/>
          </p:nvPr>
        </p:nvSpPr>
        <p:spPr>
          <a:prstGeom prst="rect">
            <a:avLst/>
          </a:prstGeom>
        </p:spPr>
        <p:txBody>
          <a:bodyPr/>
          <a:lstStyle>
            <a:lvl1pPr defTabSz="634745">
              <a:defRPr spc="113" sz="5684"/>
            </a:lvl1pPr>
          </a:lstStyle>
          <a:p>
            <a:pPr/>
            <a:r>
              <a:t>code vs. documentation</a:t>
            </a:r>
          </a:p>
        </p:txBody>
      </p:sp>
      <p:sp>
        <p:nvSpPr>
          <p:cNvPr id="271" name="In a letter to IEEE Computer, Steven Rakitin expressed cynicism about agile software development, calling it &quot;yet another attempt to undermine the discipline of software engineering&quot; and translating &quot;working software over comprehensive documentation&quot; as &quot;we want to spend all our time coding. Remember, real programmers don't write documentation.”"/>
          <p:cNvSpPr txBox="1"/>
          <p:nvPr>
            <p:ph type="body" idx="1"/>
          </p:nvPr>
        </p:nvSpPr>
        <p:spPr>
          <a:prstGeom prst="rect">
            <a:avLst/>
          </a:prstGeom>
        </p:spPr>
        <p:txBody>
          <a:bodyPr/>
          <a:lstStyle/>
          <a:p>
            <a:pPr/>
            <a:r>
              <a:t>In a letter to </a:t>
            </a:r>
            <a:r>
              <a:rPr>
                <a:solidFill>
                  <a:srgbClr val="0B0080"/>
                </a:solidFill>
                <a:latin typeface="Avenir Book Oblique"/>
                <a:ea typeface="Avenir Book Oblique"/>
                <a:cs typeface="Avenir Book Oblique"/>
                <a:sym typeface="Avenir Book Oblique"/>
              </a:rPr>
              <a:t>IEEE Computer</a:t>
            </a:r>
            <a:r>
              <a:t>, Steven Rakitin expressed cynicism about agile software development, calling it "yet another attempt to undermine the discipline of software engineering" and translating "working software over comprehensive documentation" as "we want to spend all our time coding. Remember, real programmers don't write documentation.”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Agile software development methods"/>
          <p:cNvSpPr txBox="1"/>
          <p:nvPr>
            <p:ph type="title"/>
          </p:nvPr>
        </p:nvSpPr>
        <p:spPr>
          <a:prstGeom prst="rect">
            <a:avLst/>
          </a:prstGeom>
        </p:spPr>
        <p:txBody>
          <a:bodyPr/>
          <a:lstStyle>
            <a:lvl1pPr defTabSz="634745">
              <a:defRPr spc="113" sz="5684"/>
            </a:lvl1pPr>
          </a:lstStyle>
          <a:p>
            <a:pPr/>
            <a:r>
              <a:t>Agile software development methods</a:t>
            </a:r>
          </a:p>
        </p:txBody>
      </p:sp>
      <p:sp>
        <p:nvSpPr>
          <p:cNvPr id="274" name="Agile software development methods support a broad range of the software development life cycle.…"/>
          <p:cNvSpPr txBox="1"/>
          <p:nvPr>
            <p:ph type="body" idx="1"/>
          </p:nvPr>
        </p:nvSpPr>
        <p:spPr>
          <a:prstGeom prst="rect">
            <a:avLst/>
          </a:prstGeom>
        </p:spPr>
        <p:txBody>
          <a:bodyPr/>
          <a:lstStyle/>
          <a:p>
            <a:pPr/>
            <a:r>
              <a:t>Agile software development methods support a broad range of the </a:t>
            </a:r>
            <a:r>
              <a:rPr>
                <a:solidFill>
                  <a:srgbClr val="0B0080"/>
                </a:solidFill>
              </a:rPr>
              <a:t>software development life cycle</a:t>
            </a:r>
            <a:r>
              <a:t>.</a:t>
            </a:r>
          </a:p>
          <a:p>
            <a:pPr/>
            <a:r>
              <a:t>Some methods focus on the practices (e.g., extreme programming (XP), pragmatic programming, agile modelling), while some focus on managing the flow of work (e.g., Scrum, Kanban).</a:t>
            </a:r>
          </a:p>
          <a:p>
            <a:pPr/>
            <a:r>
              <a:t>Some support activities for requirements specification and development (e.g., feature-driven development (FDD)), while some seek to cover the full development life cycle (e.g., dynamic systems development method (DSDM), rational unified process (</a:t>
            </a:r>
            <a:r>
              <a:rPr>
                <a:solidFill>
                  <a:srgbClr val="0B0080"/>
                </a:solidFill>
              </a:rPr>
              <a:t>RUP)</a:t>
            </a:r>
            <a:r>
              <a: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ph type="pic" idx="13"/>
          </p:nvPr>
        </p:nvPicPr>
        <p:blipFill>
          <a:blip r:embed="rId2">
            <a:extLst/>
          </a:blip>
          <a:srcRect l="0" t="0" r="0" b="0"/>
          <a:stretch>
            <a:fillRect/>
          </a:stretch>
        </p:blipFill>
        <p:spPr>
          <a:xfrm>
            <a:off x="5578462" y="3987800"/>
            <a:ext cx="13214377" cy="8991600"/>
          </a:xfrm>
          <a:prstGeom prst="rect">
            <a:avLst/>
          </a:prstGeom>
        </p:spPr>
      </p:pic>
      <p:sp>
        <p:nvSpPr>
          <p:cNvPr id="277" name="Software development life-cycle support"/>
          <p:cNvSpPr txBox="1"/>
          <p:nvPr>
            <p:ph type="body" sz="quarter" idx="1"/>
          </p:nvPr>
        </p:nvSpPr>
        <p:spPr>
          <a:prstGeom prst="rect">
            <a:avLst/>
          </a:prstGeom>
        </p:spPr>
        <p:txBody>
          <a:bodyPr/>
          <a:lstStyle>
            <a:lvl1pPr defTabSz="569976">
              <a:defRPr spc="102" sz="5104"/>
            </a:lvl1pPr>
          </a:lstStyle>
          <a:p>
            <a:pPr/>
            <a:r>
              <a:t>Software development life-cycle support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Agile software development practices"/>
          <p:cNvSpPr txBox="1"/>
          <p:nvPr>
            <p:ph type="title"/>
          </p:nvPr>
        </p:nvSpPr>
        <p:spPr>
          <a:prstGeom prst="rect">
            <a:avLst/>
          </a:prstGeom>
        </p:spPr>
        <p:txBody>
          <a:bodyPr/>
          <a:lstStyle>
            <a:lvl1pPr defTabSz="634745">
              <a:defRPr spc="113" sz="5684"/>
            </a:lvl1pPr>
          </a:lstStyle>
          <a:p>
            <a:pPr/>
            <a:r>
              <a:t>Agile software development practices</a:t>
            </a:r>
          </a:p>
        </p:txBody>
      </p:sp>
      <p:sp>
        <p:nvSpPr>
          <p:cNvPr id="280" name="Agile software development is supported by a number of concrete practices, covering areas like requirements, design, modelling, coding, testing, planning, risk management, process, quality, etc. Some notable agile software development practices include:…"/>
          <p:cNvSpPr txBox="1"/>
          <p:nvPr>
            <p:ph type="body" idx="1"/>
          </p:nvPr>
        </p:nvSpPr>
        <p:spPr>
          <a:prstGeom prst="rect">
            <a:avLst/>
          </a:prstGeom>
        </p:spPr>
        <p:txBody>
          <a:bodyPr/>
          <a:lstStyle/>
          <a:p>
            <a:pPr marL="0" indent="0" defTabSz="634745">
              <a:spcBef>
                <a:spcPts val="4700"/>
              </a:spcBef>
              <a:buClrTx/>
              <a:buSzTx/>
              <a:buNone/>
              <a:defRPr spc="82" sz="4116"/>
            </a:pPr>
            <a:r>
              <a:t>Agile software development is supported by a number of concrete practices, covering areas like requirements, design, modelling, coding, testing, planning, risk management, process, quality, etc. Some notable agile software development practices include: </a:t>
            </a:r>
          </a:p>
          <a:p>
            <a:pPr marL="497840" indent="-497840" defTabSz="634745">
              <a:spcBef>
                <a:spcPts val="4700"/>
              </a:spcBef>
              <a:defRPr spc="82" sz="4116"/>
            </a:pPr>
            <a:r>
              <a:t>Acceptance test-driven development (ATDD) </a:t>
            </a:r>
          </a:p>
          <a:p>
            <a:pPr marL="497840" indent="-497840" defTabSz="634745">
              <a:spcBef>
                <a:spcPts val="4700"/>
              </a:spcBef>
              <a:defRPr spc="82" sz="4116"/>
            </a:pPr>
            <a:r>
              <a:t>Agile modeling </a:t>
            </a:r>
          </a:p>
          <a:p>
            <a:pPr marL="497840" indent="-497840" defTabSz="634745">
              <a:spcBef>
                <a:spcPts val="4700"/>
              </a:spcBef>
              <a:defRPr spc="82" sz="4116"/>
            </a:pPr>
            <a:r>
              <a:t>Agile testing </a:t>
            </a:r>
          </a:p>
          <a:p>
            <a:pPr marL="497840" indent="-497840" defTabSz="634745">
              <a:spcBef>
                <a:spcPts val="4700"/>
              </a:spcBef>
              <a:defRPr spc="82" sz="4116"/>
            </a:pPr>
            <a:r>
              <a:t>Backlogs (Product and Sprint) </a:t>
            </a:r>
          </a:p>
          <a:p>
            <a:pPr marL="497840" indent="-497840" defTabSz="634745">
              <a:spcBef>
                <a:spcPts val="4700"/>
              </a:spcBef>
              <a:defRPr spc="82" sz="4116"/>
            </a:pPr>
            <a:r>
              <a:t>Behaviour-driven development (BDD)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Continuous integration (CI)…"/>
          <p:cNvSpPr txBox="1"/>
          <p:nvPr>
            <p:ph type="body" idx="1"/>
          </p:nvPr>
        </p:nvSpPr>
        <p:spPr>
          <a:prstGeom prst="rect">
            <a:avLst/>
          </a:prstGeom>
        </p:spPr>
        <p:txBody>
          <a:bodyPr/>
          <a:lstStyle/>
          <a:p>
            <a:pPr marL="462280" indent="-462280" defTabSz="589406">
              <a:spcBef>
                <a:spcPts val="4300"/>
              </a:spcBef>
              <a:defRPr spc="76" sz="3822"/>
            </a:pPr>
            <a:r>
              <a:t>Continuous integration (CI) </a:t>
            </a:r>
          </a:p>
          <a:p>
            <a:pPr marL="462280" indent="-462280" defTabSz="589406">
              <a:spcBef>
                <a:spcPts val="4300"/>
              </a:spcBef>
              <a:defRPr spc="76" sz="3822"/>
            </a:pPr>
            <a:r>
              <a:t>Cross-functional team </a:t>
            </a:r>
          </a:p>
          <a:p>
            <a:pPr marL="462280" indent="-462280" defTabSz="589406">
              <a:spcBef>
                <a:spcPts val="4300"/>
              </a:spcBef>
              <a:defRPr spc="76" sz="3822"/>
            </a:pPr>
            <a:r>
              <a:t>Daily Stand-up / Daily Scrum </a:t>
            </a:r>
          </a:p>
          <a:p>
            <a:pPr marL="462280" indent="-462280" defTabSz="589406">
              <a:spcBef>
                <a:spcPts val="4300"/>
              </a:spcBef>
              <a:defRPr spc="76" sz="3822"/>
            </a:pPr>
            <a:r>
              <a:t>Domain-driven design (DDD) </a:t>
            </a:r>
          </a:p>
          <a:p>
            <a:pPr marL="462280" indent="-462280" defTabSz="589406">
              <a:spcBef>
                <a:spcPts val="4300"/>
              </a:spcBef>
              <a:defRPr spc="76" sz="3822"/>
            </a:pPr>
            <a:r>
              <a:t>Iterative and incremental development (IID) </a:t>
            </a:r>
          </a:p>
          <a:p>
            <a:pPr marL="462280" indent="-462280" defTabSz="589406">
              <a:spcBef>
                <a:spcPts val="4300"/>
              </a:spcBef>
              <a:defRPr spc="76" sz="3822"/>
            </a:pPr>
            <a:r>
              <a:t>Low-code development platforms </a:t>
            </a:r>
          </a:p>
          <a:p>
            <a:pPr marL="462280" indent="-462280" defTabSz="589406">
              <a:spcBef>
                <a:spcPts val="4300"/>
              </a:spcBef>
              <a:defRPr spc="76" sz="3822"/>
            </a:pPr>
            <a:r>
              <a:t>Pair programming </a:t>
            </a:r>
          </a:p>
          <a:p>
            <a:pPr marL="462280" indent="-462280" defTabSz="589406">
              <a:spcBef>
                <a:spcPts val="4300"/>
              </a:spcBef>
              <a:defRPr spc="76" sz="3822"/>
            </a:pPr>
            <a:r>
              <a:t>Planning poker </a:t>
            </a:r>
          </a:p>
          <a:p>
            <a:pPr marL="462280" indent="-462280" defTabSz="589406">
              <a:spcBef>
                <a:spcPts val="4300"/>
              </a:spcBef>
              <a:defRPr spc="76" sz="3822"/>
            </a:pPr>
            <a:r>
              <a:t>Refactoring</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trospective…"/>
          <p:cNvSpPr txBox="1"/>
          <p:nvPr>
            <p:ph type="body" idx="1"/>
          </p:nvPr>
        </p:nvSpPr>
        <p:spPr>
          <a:prstGeom prst="rect">
            <a:avLst/>
          </a:prstGeom>
        </p:spPr>
        <p:txBody>
          <a:bodyPr/>
          <a:lstStyle/>
          <a:p>
            <a:pPr/>
            <a:r>
              <a:t>Retrospective </a:t>
            </a:r>
          </a:p>
          <a:p>
            <a:pPr/>
            <a:r>
              <a:t>Scrum events (sprint planning, sprint review and retrospective) </a:t>
            </a:r>
          </a:p>
          <a:p>
            <a:pPr/>
            <a:r>
              <a:t>Specification by example </a:t>
            </a:r>
          </a:p>
          <a:p>
            <a:pPr/>
            <a:r>
              <a:t>Story-driven modelling </a:t>
            </a:r>
          </a:p>
          <a:p>
            <a:pPr/>
            <a:r>
              <a:t>Test-driven development (TDD) </a:t>
            </a:r>
          </a:p>
          <a:p>
            <a:pPr/>
            <a:r>
              <a:t>Time-boxing </a:t>
            </a:r>
          </a:p>
          <a:p>
            <a:pPr/>
            <a:r>
              <a:t>User story </a:t>
            </a:r>
          </a:p>
          <a:p>
            <a:pPr/>
            <a:r>
              <a:t>Velocity tracking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method tailoring"/>
          <p:cNvSpPr txBox="1"/>
          <p:nvPr>
            <p:ph type="title"/>
          </p:nvPr>
        </p:nvSpPr>
        <p:spPr>
          <a:prstGeom prst="rect">
            <a:avLst/>
          </a:prstGeom>
        </p:spPr>
        <p:txBody>
          <a:bodyPr/>
          <a:lstStyle>
            <a:lvl1pPr defTabSz="634745">
              <a:defRPr spc="113" sz="5684"/>
            </a:lvl1pPr>
          </a:lstStyle>
          <a:p>
            <a:pPr/>
            <a:r>
              <a:t>method tailoring</a:t>
            </a:r>
          </a:p>
        </p:txBody>
      </p:sp>
      <p:sp>
        <p:nvSpPr>
          <p:cNvPr id="287" name="In the literature, different terms refer to the notion of method adaptation, including 'method tailoring', 'method fragment adaptation' and 'situational method engineering'. Method tailoring is defined as:…"/>
          <p:cNvSpPr txBox="1"/>
          <p:nvPr>
            <p:ph type="body" idx="1"/>
          </p:nvPr>
        </p:nvSpPr>
        <p:spPr>
          <a:prstGeom prst="rect">
            <a:avLst/>
          </a:prstGeom>
        </p:spPr>
        <p:txBody>
          <a:bodyPr/>
          <a:lstStyle/>
          <a:p>
            <a:pPr/>
            <a:r>
              <a:t>In the literature, different terms refer to the notion of method adaptation, including 'method tailoring', 'method fragment adaptation' and 'situational method engineering'. Method tailoring is defined as:</a:t>
            </a:r>
          </a:p>
          <a:p>
            <a:pPr marL="0" indent="0">
              <a:buClrTx/>
              <a:buSzTx/>
              <a:buNone/>
            </a:pPr>
          </a:p>
          <a:p>
            <a:pPr marL="0" indent="0" algn="ctr">
              <a:spcBef>
                <a:spcPts val="500"/>
              </a:spcBef>
              <a:buClrTx/>
              <a:buSzTx/>
              <a:buNone/>
              <a:defRPr cap="all" spc="336">
                <a:latin typeface="+mn-lt"/>
                <a:ea typeface="+mn-ea"/>
                <a:cs typeface="+mn-cs"/>
                <a:sym typeface="Futura"/>
              </a:defRPr>
            </a:pPr>
            <a:r>
              <a:t>A process or capability in which human agents determine a system development approach for a specific project situation through responsive changes in, and dynamic interplays between contexts, intentions, and method fragments.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Large-scale, offshore and distributed"/>
          <p:cNvSpPr txBox="1"/>
          <p:nvPr>
            <p:ph type="title"/>
          </p:nvPr>
        </p:nvSpPr>
        <p:spPr>
          <a:prstGeom prst="rect">
            <a:avLst/>
          </a:prstGeom>
        </p:spPr>
        <p:txBody>
          <a:bodyPr/>
          <a:lstStyle>
            <a:lvl1pPr defTabSz="634745">
              <a:defRPr spc="113" sz="5684"/>
            </a:lvl1pPr>
          </a:lstStyle>
          <a:p>
            <a:pPr/>
            <a:r>
              <a:t>Large-scale, offshore and distributed</a:t>
            </a:r>
          </a:p>
        </p:txBody>
      </p:sp>
      <p:sp>
        <p:nvSpPr>
          <p:cNvPr id="290" name="Agile software development has been widely seen as highly suited to certain types of environments, including small teams of experts working on greenfield projects, and the challenges and limitations encountered in the adoption of agile software development methods in a large organisation with legacy infrastructure are well-documented and understood."/>
          <p:cNvSpPr txBox="1"/>
          <p:nvPr>
            <p:ph type="body" idx="1"/>
          </p:nvPr>
        </p:nvSpPr>
        <p:spPr>
          <a:prstGeom prst="rect">
            <a:avLst/>
          </a:prstGeom>
        </p:spPr>
        <p:txBody>
          <a:bodyPr/>
          <a:lstStyle/>
          <a:p>
            <a:pPr/>
            <a:r>
              <a:t>Agile software development has been widely seen as highly suited to certain types of environments, including small teams of experts working on </a:t>
            </a:r>
            <a:r>
              <a:rPr>
                <a:solidFill>
                  <a:srgbClr val="0B0080"/>
                </a:solidFill>
              </a:rPr>
              <a:t>greenfield projects</a:t>
            </a:r>
            <a:r>
              <a:t>, and the challenges and limitations encountered in the adoption of agile software development methods in a large organisation with </a:t>
            </a:r>
            <a:r>
              <a:rPr>
                <a:solidFill>
                  <a:srgbClr val="0B0080"/>
                </a:solidFill>
              </a:rPr>
              <a:t>legacy infrastructure</a:t>
            </a:r>
            <a:r>
              <a:t> are well-documented and understood.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Regulated domains"/>
          <p:cNvSpPr txBox="1"/>
          <p:nvPr>
            <p:ph type="title"/>
          </p:nvPr>
        </p:nvSpPr>
        <p:spPr>
          <a:prstGeom prst="rect">
            <a:avLst/>
          </a:prstGeom>
        </p:spPr>
        <p:txBody>
          <a:bodyPr/>
          <a:lstStyle>
            <a:lvl1pPr defTabSz="634745">
              <a:defRPr spc="113" sz="5684"/>
            </a:lvl1pPr>
          </a:lstStyle>
          <a:p>
            <a:pPr/>
            <a:r>
              <a:t>Regulated domains</a:t>
            </a:r>
          </a:p>
        </p:txBody>
      </p:sp>
      <p:sp>
        <p:nvSpPr>
          <p:cNvPr id="293" name="Agile software development methods were initially seen as best suitable for non-critical product developments, thereby excluded from use in regulated domains such as medical devices, pharmaceutical, financial, nuclear systems, automotive, and avionics sectors, etc.…"/>
          <p:cNvSpPr txBox="1"/>
          <p:nvPr>
            <p:ph type="body" idx="1"/>
          </p:nvPr>
        </p:nvSpPr>
        <p:spPr>
          <a:prstGeom prst="rect">
            <a:avLst/>
          </a:prstGeom>
        </p:spPr>
        <p:txBody>
          <a:bodyPr/>
          <a:lstStyle/>
          <a:p>
            <a:pPr/>
            <a:r>
              <a:t>Agile software development methods were initially seen as best suitable for non-critical product developments, thereby excluded from use in regulated domains such as medical devices, pharmaceutical, financial, nuclear systems, automotive, and avionics sectors, etc. </a:t>
            </a:r>
          </a:p>
          <a:p>
            <a:pPr/>
            <a:r>
              <a:t>However, in the last several years, there have been several initiatives for the adaptation of agile methods for these domains.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experience and adoption"/>
          <p:cNvSpPr txBox="1"/>
          <p:nvPr>
            <p:ph type="title"/>
          </p:nvPr>
        </p:nvSpPr>
        <p:spPr>
          <a:prstGeom prst="rect">
            <a:avLst/>
          </a:prstGeom>
        </p:spPr>
        <p:txBody>
          <a:bodyPr/>
          <a:lstStyle>
            <a:lvl1pPr defTabSz="634745">
              <a:defRPr spc="113" sz="5684"/>
            </a:lvl1pPr>
          </a:lstStyle>
          <a:p>
            <a:pPr/>
            <a:r>
              <a:t>experience and adoption</a:t>
            </a:r>
          </a:p>
        </p:txBody>
      </p:sp>
      <p:sp>
        <p:nvSpPr>
          <p:cNvPr id="296" name="Although agile software development methods can be used with any programming paradigm or language in practice, they were originally closely associated with object-oriented environments such as Smalltalk and Lisp and later Java.…"/>
          <p:cNvSpPr txBox="1"/>
          <p:nvPr>
            <p:ph type="body" idx="1"/>
          </p:nvPr>
        </p:nvSpPr>
        <p:spPr>
          <a:prstGeom prst="rect">
            <a:avLst/>
          </a:prstGeom>
        </p:spPr>
        <p:txBody>
          <a:bodyPr/>
          <a:lstStyle/>
          <a:p>
            <a:pPr/>
            <a:r>
              <a:t>Although agile software development methods can be used with any programming paradigm or language in practice, they were originally closely associated with object-oriented environments such as Smalltalk and Lisp and later Java. </a:t>
            </a:r>
          </a:p>
          <a:p>
            <a:pPr/>
            <a:r>
              <a:t>The initial adopters of agile methods were usually small to medium-sized teams working on unprecedented systems with requirements that were difficult to finalise and likely to change as the system was being developed.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Both start working together…"/>
          <p:cNvSpPr txBox="1"/>
          <p:nvPr>
            <p:ph type="body" idx="1"/>
          </p:nvPr>
        </p:nvSpPr>
        <p:spPr>
          <a:prstGeom prst="rect">
            <a:avLst/>
          </a:prstGeom>
        </p:spPr>
        <p:txBody>
          <a:bodyPr/>
          <a:lstStyle/>
          <a:p>
            <a:pPr marL="462280" indent="-462280" defTabSz="589406">
              <a:spcBef>
                <a:spcPts val="4300"/>
              </a:spcBef>
              <a:defRPr spc="76" sz="3822"/>
            </a:pPr>
            <a:r>
              <a:t>Both start working together</a:t>
            </a:r>
          </a:p>
          <a:p>
            <a:pPr marL="462280" indent="-462280" defTabSz="589406">
              <a:spcBef>
                <a:spcPts val="4300"/>
              </a:spcBef>
              <a:defRPr spc="76" sz="3822"/>
            </a:pPr>
            <a:r>
              <a:t>Tim develops one small piece of robot</a:t>
            </a:r>
          </a:p>
          <a:p>
            <a:pPr marL="462280" indent="-462280" defTabSz="589406">
              <a:spcBef>
                <a:spcPts val="4300"/>
              </a:spcBef>
              <a:defRPr spc="76" sz="3822"/>
            </a:pPr>
            <a:r>
              <a:t>Mia checks it in the backyard only</a:t>
            </a:r>
          </a:p>
          <a:p>
            <a:pPr marL="462280" indent="-462280" defTabSz="589406">
              <a:spcBef>
                <a:spcPts val="4300"/>
              </a:spcBef>
              <a:defRPr spc="76" sz="3822"/>
            </a:pPr>
            <a:r>
              <a:t>All pieces are assembled to form robot</a:t>
            </a:r>
          </a:p>
          <a:p>
            <a:pPr marL="462280" indent="-462280" defTabSz="589406">
              <a:spcBef>
                <a:spcPts val="4300"/>
              </a:spcBef>
              <a:defRPr spc="76" sz="3822"/>
            </a:pPr>
            <a:r>
              <a:t>They can brainstorm on ideas also</a:t>
            </a:r>
          </a:p>
          <a:p>
            <a:pPr marL="462280" indent="-462280" defTabSz="589406">
              <a:spcBef>
                <a:spcPts val="4300"/>
              </a:spcBef>
              <a:defRPr spc="76" sz="3822"/>
            </a:pPr>
            <a:r>
              <a:t>Several automation tools</a:t>
            </a:r>
          </a:p>
          <a:p>
            <a:pPr marL="462280" indent="-462280" defTabSz="589406">
              <a:spcBef>
                <a:spcPts val="4300"/>
              </a:spcBef>
              <a:defRPr spc="76" sz="3822"/>
            </a:pPr>
            <a:r>
              <a:t>Robot will be ready sooner</a:t>
            </a:r>
          </a:p>
          <a:p>
            <a:pPr marL="462280" indent="-462280" defTabSz="589406">
              <a:spcBef>
                <a:spcPts val="4300"/>
              </a:spcBef>
              <a:defRPr spc="76" sz="3822"/>
            </a:pPr>
            <a:r>
              <a:t>Less iterations</a:t>
            </a:r>
          </a:p>
          <a:p>
            <a:pPr marL="462280" indent="-462280" defTabSz="589406">
              <a:spcBef>
                <a:spcPts val="4300"/>
              </a:spcBef>
              <a:defRPr spc="76" sz="3822"/>
            </a:pPr>
            <a:r>
              <a:t>Little manual work</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Common agile software development pitfalls"/>
          <p:cNvSpPr txBox="1"/>
          <p:nvPr>
            <p:ph type="title"/>
          </p:nvPr>
        </p:nvSpPr>
        <p:spPr>
          <a:prstGeom prst="rect">
            <a:avLst/>
          </a:prstGeom>
        </p:spPr>
        <p:txBody>
          <a:bodyPr/>
          <a:lstStyle>
            <a:lvl1pPr defTabSz="634745">
              <a:defRPr spc="113" sz="5684"/>
            </a:lvl1pPr>
          </a:lstStyle>
          <a:p>
            <a:pPr/>
            <a:r>
              <a:t>Common agile software development pitfalls</a:t>
            </a:r>
          </a:p>
        </p:txBody>
      </p:sp>
      <p:sp>
        <p:nvSpPr>
          <p:cNvPr id="299" name="Organisations and teams implementing agile software development often face difficulties transitioning from more traditional methods such as waterfall development, such as teams having an agile process forced on them. These are often termed agile anti-patterns or more commonly agile smells. Below are some common examples:…"/>
          <p:cNvSpPr txBox="1"/>
          <p:nvPr>
            <p:ph type="body" idx="1"/>
          </p:nvPr>
        </p:nvSpPr>
        <p:spPr>
          <a:prstGeom prst="rect">
            <a:avLst/>
          </a:prstGeom>
        </p:spPr>
        <p:txBody>
          <a:bodyPr/>
          <a:lstStyle/>
          <a:p>
            <a:pPr marL="0" indent="0" defTabSz="608837">
              <a:spcBef>
                <a:spcPts val="4500"/>
              </a:spcBef>
              <a:buClrTx/>
              <a:buSzTx/>
              <a:buNone/>
              <a:defRPr spc="78" sz="3948"/>
            </a:pPr>
            <a:r>
              <a:t>Organisations and teams implementing agile software development often face difficulties transitioning from more traditional methods such as </a:t>
            </a:r>
            <a:r>
              <a:rPr>
                <a:solidFill>
                  <a:srgbClr val="0B0080"/>
                </a:solidFill>
              </a:rPr>
              <a:t>waterfall development</a:t>
            </a:r>
            <a:r>
              <a:t>, such as teams having an agile process forced on them. These are often termed </a:t>
            </a:r>
            <a:r>
              <a:rPr>
                <a:latin typeface="Avenir Book Oblique"/>
                <a:ea typeface="Avenir Book Oblique"/>
                <a:cs typeface="Avenir Book Oblique"/>
                <a:sym typeface="Avenir Book Oblique"/>
              </a:rPr>
              <a:t>agile anti-patterns</a:t>
            </a:r>
            <a:r>
              <a:t> or more commonly </a:t>
            </a:r>
            <a:r>
              <a:rPr>
                <a:latin typeface="Avenir Book Oblique"/>
                <a:ea typeface="Avenir Book Oblique"/>
                <a:cs typeface="Avenir Book Oblique"/>
                <a:sym typeface="Avenir Book Oblique"/>
              </a:rPr>
              <a:t>agile smells</a:t>
            </a:r>
            <a:r>
              <a:t>. Below are some common examples:</a:t>
            </a:r>
          </a:p>
          <a:p>
            <a:pPr marL="477519" indent="-477519" defTabSz="608837">
              <a:spcBef>
                <a:spcPts val="4500"/>
              </a:spcBef>
              <a:defRPr spc="78" sz="3948"/>
            </a:pPr>
            <a:r>
              <a:t>Lack of overall product design</a:t>
            </a:r>
          </a:p>
          <a:p>
            <a:pPr marL="477519" indent="-477519" defTabSz="608837">
              <a:spcBef>
                <a:spcPts val="4500"/>
              </a:spcBef>
              <a:defRPr spc="78" sz="3948"/>
            </a:pPr>
            <a:r>
              <a:t>Adding stories to an iteration in progress</a:t>
            </a:r>
          </a:p>
          <a:p>
            <a:pPr marL="477519" indent="-477519" defTabSz="608837">
              <a:spcBef>
                <a:spcPts val="4500"/>
              </a:spcBef>
              <a:defRPr spc="78" sz="3948"/>
            </a:pPr>
            <a:r>
              <a:t>Lack of sponsor support</a:t>
            </a:r>
          </a:p>
          <a:p>
            <a:pPr marL="477519" indent="-477519" defTabSz="608837">
              <a:spcBef>
                <a:spcPts val="4500"/>
              </a:spcBef>
              <a:defRPr spc="78" sz="3948"/>
            </a:pPr>
            <a:r>
              <a:t>Insufficient training</a:t>
            </a:r>
          </a:p>
          <a:p>
            <a:pPr marL="477519" indent="-477519" defTabSz="608837">
              <a:spcBef>
                <a:spcPts val="4500"/>
              </a:spcBef>
              <a:defRPr spc="78" sz="3948"/>
            </a:pPr>
            <a:r>
              <a:t>Product owner role is not properly filled</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eams are not focused…"/>
          <p:cNvSpPr txBox="1"/>
          <p:nvPr>
            <p:ph type="body" idx="1"/>
          </p:nvPr>
        </p:nvSpPr>
        <p:spPr>
          <a:prstGeom prst="rect">
            <a:avLst/>
          </a:prstGeom>
        </p:spPr>
        <p:txBody>
          <a:bodyPr/>
          <a:lstStyle/>
          <a:p>
            <a:pPr marL="411480" indent="-411480" defTabSz="524637">
              <a:spcBef>
                <a:spcPts val="3800"/>
              </a:spcBef>
              <a:defRPr spc="68" sz="3402"/>
            </a:pPr>
            <a:r>
              <a:t>Teams are not focused</a:t>
            </a:r>
          </a:p>
          <a:p>
            <a:pPr marL="411480" indent="-411480" defTabSz="524637">
              <a:spcBef>
                <a:spcPts val="3800"/>
              </a:spcBef>
              <a:defRPr spc="68" sz="3402"/>
            </a:pPr>
            <a:r>
              <a:t>Excessive preparation/planning</a:t>
            </a:r>
          </a:p>
          <a:p>
            <a:pPr marL="411480" indent="-411480" defTabSz="524637">
              <a:spcBef>
                <a:spcPts val="3800"/>
              </a:spcBef>
              <a:defRPr spc="68" sz="3402"/>
            </a:pPr>
            <a:r>
              <a:t>Problem-solving in the daily standup</a:t>
            </a:r>
          </a:p>
          <a:p>
            <a:pPr marL="411480" indent="-411480" defTabSz="524637">
              <a:spcBef>
                <a:spcPts val="3800"/>
              </a:spcBef>
              <a:defRPr spc="68" sz="3402"/>
            </a:pPr>
            <a:r>
              <a:t>Assigning tasks</a:t>
            </a:r>
          </a:p>
          <a:p>
            <a:pPr marL="411480" indent="-411480" defTabSz="524637">
              <a:spcBef>
                <a:spcPts val="3800"/>
              </a:spcBef>
              <a:defRPr spc="68" sz="3402"/>
            </a:pPr>
            <a:r>
              <a:t>Scrum master as a contributor</a:t>
            </a:r>
          </a:p>
          <a:p>
            <a:pPr marL="411480" indent="-411480" defTabSz="524637">
              <a:spcBef>
                <a:spcPts val="3800"/>
              </a:spcBef>
              <a:defRPr spc="68" sz="3402"/>
            </a:pPr>
            <a:r>
              <a:t>Lack of test automation</a:t>
            </a:r>
          </a:p>
          <a:p>
            <a:pPr marL="411480" indent="-411480" defTabSz="524637">
              <a:spcBef>
                <a:spcPts val="3800"/>
              </a:spcBef>
              <a:defRPr spc="68" sz="3402"/>
            </a:pPr>
            <a:r>
              <a:t>Allowing technical debt to build up</a:t>
            </a:r>
          </a:p>
          <a:p>
            <a:pPr marL="411480" indent="-411480" defTabSz="524637">
              <a:spcBef>
                <a:spcPts val="3800"/>
              </a:spcBef>
              <a:defRPr spc="68" sz="3402"/>
            </a:pPr>
            <a:r>
              <a:t>Attempting to take on too much in an iteration</a:t>
            </a:r>
          </a:p>
          <a:p>
            <a:pPr marL="411480" indent="-411480" defTabSz="524637">
              <a:spcBef>
                <a:spcPts val="3800"/>
              </a:spcBef>
              <a:defRPr spc="68" sz="3402"/>
            </a:pPr>
            <a:r>
              <a:t>Fixed time, resources, scope, and quality</a:t>
            </a:r>
          </a:p>
          <a:p>
            <a:pPr marL="411480" indent="-411480" defTabSz="524637">
              <a:spcBef>
                <a:spcPts val="3800"/>
              </a:spcBef>
              <a:defRPr spc="68" sz="3402"/>
            </a:pPr>
            <a:r>
              <a:t>Developer burnout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pplications outside software development"/>
          <p:cNvSpPr txBox="1"/>
          <p:nvPr>
            <p:ph type="title"/>
          </p:nvPr>
        </p:nvSpPr>
        <p:spPr>
          <a:prstGeom prst="rect">
            <a:avLst/>
          </a:prstGeom>
        </p:spPr>
        <p:txBody>
          <a:bodyPr/>
          <a:lstStyle>
            <a:lvl1pPr defTabSz="634745">
              <a:defRPr spc="113" sz="5684"/>
            </a:lvl1pPr>
          </a:lstStyle>
          <a:p>
            <a:pPr/>
            <a:r>
              <a:t>Applications outside software development</a:t>
            </a:r>
          </a:p>
        </p:txBody>
      </p:sp>
      <p:sp>
        <p:nvSpPr>
          <p:cNvPr id="304" name="According to Jean-Loup Richet (Research Fellow at ESSEC Institute for Strategic Innovation &amp; Services) &quot;this approach can be leveraged effectively for non-software products and for project management in general, especially in areas of innovation and uncertainty.”…"/>
          <p:cNvSpPr txBox="1"/>
          <p:nvPr>
            <p:ph type="body" idx="1"/>
          </p:nvPr>
        </p:nvSpPr>
        <p:spPr>
          <a:prstGeom prst="rect">
            <a:avLst/>
          </a:prstGeom>
        </p:spPr>
        <p:txBody>
          <a:bodyPr/>
          <a:lstStyle/>
          <a:p>
            <a:pPr/>
            <a:r>
              <a:t>According to Jean-Loup Richet (Research Fellow at </a:t>
            </a:r>
            <a:r>
              <a:rPr>
                <a:solidFill>
                  <a:srgbClr val="0B0080"/>
                </a:solidFill>
              </a:rPr>
              <a:t>ESSEC</a:t>
            </a:r>
            <a:r>
              <a:t> Institute for Strategic Innovation &amp; Services) "this approach can be leveraged effectively for non-software products and for project management in general, especially in areas of innovation and uncertainty.”</a:t>
            </a:r>
          </a:p>
          <a:p>
            <a:pPr/>
            <a:r>
              <a:t> The end result is a product or project that best meets current customer needs and is delivered with minimal costs, waste, and time, enabling companies to achieve bottom line gains earlier than via traditional approaches.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criticism"/>
          <p:cNvSpPr txBox="1"/>
          <p:nvPr>
            <p:ph type="title"/>
          </p:nvPr>
        </p:nvSpPr>
        <p:spPr>
          <a:prstGeom prst="rect">
            <a:avLst/>
          </a:prstGeom>
        </p:spPr>
        <p:txBody>
          <a:bodyPr/>
          <a:lstStyle>
            <a:lvl1pPr defTabSz="634745">
              <a:defRPr spc="113" sz="5684"/>
            </a:lvl1pPr>
          </a:lstStyle>
          <a:p>
            <a:pPr/>
            <a:r>
              <a:t>criticism</a:t>
            </a:r>
          </a:p>
        </p:txBody>
      </p:sp>
      <p:sp>
        <p:nvSpPr>
          <p:cNvPr id="307" name="Agile practices can be inefficient in large organisations and certain types of developments.…"/>
          <p:cNvSpPr txBox="1"/>
          <p:nvPr>
            <p:ph type="body" idx="1"/>
          </p:nvPr>
        </p:nvSpPr>
        <p:spPr>
          <a:prstGeom prst="rect">
            <a:avLst/>
          </a:prstGeom>
        </p:spPr>
        <p:txBody>
          <a:bodyPr/>
          <a:lstStyle/>
          <a:p>
            <a:pPr/>
            <a:r>
              <a:t>Agile practices can be inefficient in large organisations and certain types of developments.</a:t>
            </a:r>
          </a:p>
          <a:p>
            <a:pPr/>
            <a:r>
              <a:t>Many organisations believe that agile software development methodologies are too extreme and adopt a Hybrid approach that mixes elements of agile software development and plan-driven approaches.</a:t>
            </a:r>
          </a:p>
          <a:p>
            <a:pPr/>
            <a:r>
              <a:t>Some methods, such as </a:t>
            </a:r>
            <a:r>
              <a:rPr>
                <a:solidFill>
                  <a:srgbClr val="0B0080"/>
                </a:solidFill>
              </a:rPr>
              <a:t>dynamic systems development method</a:t>
            </a:r>
            <a:r>
              <a:t> (DSDM) attempt this in a disciplined way, without sacrificing fundamental principles.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Agile Vs. DevOps: What’s the difference?"/>
          <p:cNvSpPr txBox="1"/>
          <p:nvPr>
            <p:ph type="title"/>
          </p:nvPr>
        </p:nvSpPr>
        <p:spPr>
          <a:prstGeom prst="rect">
            <a:avLst/>
          </a:prstGeom>
        </p:spPr>
        <p:txBody>
          <a:bodyPr/>
          <a:lstStyle>
            <a:lvl1pPr defTabSz="634745">
              <a:defRPr spc="113" sz="5684"/>
            </a:lvl1pPr>
          </a:lstStyle>
          <a:p>
            <a:pPr/>
            <a:r>
              <a:t>Agile Vs. DevOps: What’s the difference?</a:t>
            </a:r>
          </a:p>
        </p:txBody>
      </p:sp>
      <p:sp>
        <p:nvSpPr>
          <p:cNvPr id="310" name="DevOps is a software development method which focuses on communication, integration, and collaboration among IT professionals to enables rapid deployment of products.…"/>
          <p:cNvSpPr txBox="1"/>
          <p:nvPr>
            <p:ph type="body" idx="1"/>
          </p:nvPr>
        </p:nvSpPr>
        <p:spPr>
          <a:prstGeom prst="rect">
            <a:avLst/>
          </a:prstGeom>
        </p:spPr>
        <p:txBody>
          <a:bodyPr/>
          <a:lstStyle/>
          <a:p>
            <a:pPr/>
            <a:r>
              <a:rPr>
                <a:solidFill>
                  <a:srgbClr val="04B8E6"/>
                </a:solidFill>
              </a:rPr>
              <a:t>DevOps</a:t>
            </a:r>
            <a:r>
              <a:t> is a software development method which focuses on communication, integration, and collaboration among IT professionals to enables rapid deployment of products.</a:t>
            </a:r>
          </a:p>
          <a:p>
            <a:pPr/>
            <a:r>
              <a:rPr>
                <a:solidFill>
                  <a:srgbClr val="04B8E6"/>
                </a:solidFill>
              </a:rPr>
              <a:t>Agile Methodology</a:t>
            </a:r>
            <a:r>
              <a:t> involves continuous iteration of development and testing in the SDLC process. This software development method emphasises on iterative, incremental, and evolutionary development.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Image" descr="Image"/>
          <p:cNvPicPr>
            <a:picLocks noChangeAspect="1"/>
          </p:cNvPicPr>
          <p:nvPr>
            <p:ph type="pic" idx="13"/>
          </p:nvPr>
        </p:nvPicPr>
        <p:blipFill>
          <a:blip r:embed="rId2">
            <a:extLst/>
          </a:blip>
          <a:srcRect l="0" t="0" r="0" b="0"/>
          <a:stretch>
            <a:fillRect/>
          </a:stretch>
        </p:blipFill>
        <p:spPr>
          <a:xfrm>
            <a:off x="800100" y="5657210"/>
            <a:ext cx="22771099" cy="5652780"/>
          </a:xfrm>
          <a:prstGeom prst="rect">
            <a:avLst/>
          </a:prstGeom>
        </p:spPr>
      </p:pic>
      <p:sp>
        <p:nvSpPr>
          <p:cNvPr id="313" name="Stakeholders and communication chain in a typical IT process."/>
          <p:cNvSpPr txBox="1"/>
          <p:nvPr>
            <p:ph type="body" sz="quarter" idx="1"/>
          </p:nvPr>
        </p:nvSpPr>
        <p:spPr>
          <a:prstGeom prst="rect">
            <a:avLst/>
          </a:prstGeom>
        </p:spPr>
        <p:txBody>
          <a:bodyPr/>
          <a:lstStyle>
            <a:lvl1pPr defTabSz="505205">
              <a:defRPr spc="90" sz="4524"/>
            </a:lvl1pPr>
          </a:lstStyle>
          <a:p>
            <a:pPr/>
            <a:r>
              <a:t>Stakeholders and communication chain in a typical IT process.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ph type="pic" idx="13"/>
          </p:nvPr>
        </p:nvPicPr>
        <p:blipFill>
          <a:blip r:embed="rId2">
            <a:extLst/>
          </a:blip>
          <a:srcRect l="0" t="0" r="0" b="0"/>
          <a:stretch>
            <a:fillRect/>
          </a:stretch>
        </p:blipFill>
        <p:spPr>
          <a:xfrm>
            <a:off x="800100" y="5730755"/>
            <a:ext cx="22771100" cy="5505689"/>
          </a:xfrm>
          <a:prstGeom prst="rect">
            <a:avLst/>
          </a:prstGeom>
        </p:spPr>
      </p:pic>
      <p:sp>
        <p:nvSpPr>
          <p:cNvPr id="316" name="Agile addresses gaps in Customer and Developer communications"/>
          <p:cNvSpPr txBox="1"/>
          <p:nvPr>
            <p:ph type="body" sz="quarter" idx="1"/>
          </p:nvPr>
        </p:nvSpPr>
        <p:spPr>
          <a:prstGeom prst="rect">
            <a:avLst/>
          </a:prstGeom>
        </p:spPr>
        <p:txBody>
          <a:bodyPr/>
          <a:lstStyle>
            <a:lvl1pPr defTabSz="485775">
              <a:defRPr spc="87" sz="4350"/>
            </a:lvl1pPr>
          </a:lstStyle>
          <a:p>
            <a:pPr/>
            <a:r>
              <a:t>Agile addresses gaps in Customer and Developer communications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Image" descr="Image"/>
          <p:cNvPicPr>
            <a:picLocks noChangeAspect="1"/>
          </p:cNvPicPr>
          <p:nvPr>
            <p:ph type="pic" idx="13"/>
          </p:nvPr>
        </p:nvPicPr>
        <p:blipFill>
          <a:blip r:embed="rId2">
            <a:extLst/>
          </a:blip>
          <a:srcRect l="0" t="0" r="0" b="0"/>
          <a:stretch>
            <a:fillRect/>
          </a:stretch>
        </p:blipFill>
        <p:spPr>
          <a:xfrm>
            <a:off x="800100" y="5680389"/>
            <a:ext cx="22771100" cy="5606421"/>
          </a:xfrm>
          <a:prstGeom prst="rect">
            <a:avLst/>
          </a:prstGeom>
        </p:spPr>
      </p:pic>
      <p:sp>
        <p:nvSpPr>
          <p:cNvPr id="319" name="devOps addresses gaps in Developer and IT Operations communications"/>
          <p:cNvSpPr txBox="1"/>
          <p:nvPr>
            <p:ph type="body" sz="quarter" idx="1"/>
          </p:nvPr>
        </p:nvSpPr>
        <p:spPr>
          <a:prstGeom prst="rect">
            <a:avLst/>
          </a:prstGeom>
        </p:spPr>
        <p:txBody>
          <a:bodyPr/>
          <a:lstStyle>
            <a:lvl1pPr defTabSz="453390">
              <a:defRPr spc="81" sz="4059"/>
            </a:lvl1pPr>
          </a:lstStyle>
          <a:p>
            <a:pPr/>
            <a:r>
              <a:t>devOps addresses gaps in Developer and IT Operations communications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key difference"/>
          <p:cNvSpPr txBox="1"/>
          <p:nvPr>
            <p:ph type="title"/>
          </p:nvPr>
        </p:nvSpPr>
        <p:spPr>
          <a:prstGeom prst="rect">
            <a:avLst/>
          </a:prstGeom>
        </p:spPr>
        <p:txBody>
          <a:bodyPr/>
          <a:lstStyle>
            <a:lvl1pPr defTabSz="634745">
              <a:defRPr spc="113" sz="5684"/>
            </a:lvl1pPr>
          </a:lstStyle>
          <a:p>
            <a:pPr/>
            <a:r>
              <a:t>key difference</a:t>
            </a:r>
          </a:p>
        </p:txBody>
      </p:sp>
      <p:sp>
        <p:nvSpPr>
          <p:cNvPr id="322" name="DevOps is a practice of bringing development and operations teams together whereas Agile is an iterative approach that focuses on collaboration, customer feedback and small rapid releases.…"/>
          <p:cNvSpPr txBox="1"/>
          <p:nvPr>
            <p:ph type="body" idx="1"/>
          </p:nvPr>
        </p:nvSpPr>
        <p:spPr>
          <a:prstGeom prst="rect">
            <a:avLst/>
          </a:prstGeom>
        </p:spPr>
        <p:txBody>
          <a:bodyPr/>
          <a:lstStyle/>
          <a:p>
            <a:pPr marL="416559" indent="-416559" defTabSz="531113">
              <a:spcBef>
                <a:spcPts val="3900"/>
              </a:spcBef>
              <a:defRPr spc="68" sz="3443"/>
            </a:pPr>
            <a:r>
              <a:t>DevOps is a practice of bringing development and operations teams together whereas Agile is an iterative approach that focuses on collaboration, customer feedback and small rapid releases.</a:t>
            </a:r>
          </a:p>
          <a:p>
            <a:pPr marL="416559" indent="-416559" defTabSz="531113">
              <a:spcBef>
                <a:spcPts val="3900"/>
              </a:spcBef>
              <a:defRPr spc="68" sz="3443"/>
            </a:pPr>
            <a:r>
              <a:t>DevOps focuses on constant testing and delivery while the Agile process focuses on constant changes.</a:t>
            </a:r>
          </a:p>
          <a:p>
            <a:pPr marL="416559" indent="-416559" defTabSz="531113">
              <a:spcBef>
                <a:spcPts val="3900"/>
              </a:spcBef>
              <a:defRPr spc="68" sz="3443"/>
            </a:pPr>
            <a:r>
              <a:t>DevOps requires relatively a large team while Agile requires a small team.</a:t>
            </a:r>
          </a:p>
          <a:p>
            <a:pPr marL="416559" indent="-416559" defTabSz="531113">
              <a:spcBef>
                <a:spcPts val="3900"/>
              </a:spcBef>
              <a:defRPr spc="68" sz="3443"/>
            </a:pPr>
            <a:r>
              <a:t>DevOps leverages both shifts left and right principles, on the other hand, Agile leverage shift-left principle.</a:t>
            </a:r>
          </a:p>
          <a:p>
            <a:pPr marL="416559" indent="-416559" defTabSz="531113">
              <a:spcBef>
                <a:spcPts val="3900"/>
              </a:spcBef>
              <a:defRPr spc="68" sz="3443"/>
            </a:pPr>
            <a:r>
              <a:t>The target area of Agile is Software development whereas the Target area of DevOps is to give end-to-end business solutions and fast delivery.</a:t>
            </a:r>
          </a:p>
          <a:p>
            <a:pPr marL="416559" indent="-416559" defTabSz="531113">
              <a:spcBef>
                <a:spcPts val="3900"/>
              </a:spcBef>
              <a:defRPr spc="68" sz="3443"/>
            </a:pPr>
            <a:r>
              <a:t>DevOps focuses more on operational and business readiness whereas Agile focuses on functional and non-function readiness.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Image" descr="Image"/>
          <p:cNvPicPr>
            <a:picLocks noChangeAspect="1"/>
          </p:cNvPicPr>
          <p:nvPr>
            <p:ph type="pic" idx="13"/>
          </p:nvPr>
        </p:nvPicPr>
        <p:blipFill>
          <a:blip r:embed="rId2">
            <a:extLst/>
          </a:blip>
          <a:srcRect l="7161" t="7097" r="7161" b="0"/>
          <a:stretch>
            <a:fillRect/>
          </a:stretch>
        </p:blipFill>
        <p:spPr>
          <a:xfrm>
            <a:off x="0" y="0"/>
            <a:ext cx="24384000" cy="1274254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Organisation’s perspective…"/>
          <p:cNvSpPr txBox="1"/>
          <p:nvPr>
            <p:ph type="body" idx="1"/>
          </p:nvPr>
        </p:nvSpPr>
        <p:spPr>
          <a:prstGeom prst="rect">
            <a:avLst/>
          </a:prstGeom>
        </p:spPr>
        <p:txBody>
          <a:bodyPr/>
          <a:lstStyle/>
          <a:p>
            <a:pPr/>
            <a:r>
              <a:t>Organisation’s perspective</a:t>
            </a:r>
          </a:p>
          <a:p>
            <a:pPr/>
            <a:r>
              <a:t>Tim is Developer</a:t>
            </a:r>
          </a:p>
          <a:p>
            <a:pPr/>
            <a:r>
              <a:t>Mia is Operations Specialist</a:t>
            </a:r>
          </a:p>
          <a:p>
            <a:pPr/>
            <a:r>
              <a:t>Together they are using DevOps approach</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Image" descr="Image"/>
          <p:cNvPicPr>
            <a:picLocks noChangeAspect="1"/>
          </p:cNvPicPr>
          <p:nvPr>
            <p:ph type="pic" idx="13"/>
          </p:nvPr>
        </p:nvPicPr>
        <p:blipFill>
          <a:blip r:embed="rId2">
            <a:extLst/>
          </a:blip>
          <a:srcRect l="2618" t="6577" r="2618" b="0"/>
          <a:stretch>
            <a:fillRect/>
          </a:stretch>
        </p:blipFill>
        <p:spPr>
          <a:xfrm>
            <a:off x="0" y="0"/>
            <a:ext cx="24384000" cy="12813769"/>
          </a:xfrm>
          <a:prstGeom prst="rect">
            <a:avLst/>
          </a:prstGeom>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29" name="Let's take a scenario of a CI/CD Pipeline. Imagine you're going to build a web application which is going to be deployed on live web servers. You will have a set of developers responsible for writing the code, who will further go on and build the web application. Now, when this code is committed into a version control system (such as git, svn) by the team of developers. Next, it goes through the build phase, which is the first phase of the pipeline, where developers put in their code and then again the code goes to the version control system with a proper version tag."/>
          <p:cNvSpPr txBox="1"/>
          <p:nvPr>
            <p:ph type="title"/>
          </p:nvPr>
        </p:nvSpPr>
        <p:spPr>
          <a:xfrm>
            <a:off x="1257300" y="825500"/>
            <a:ext cx="21869400" cy="2099810"/>
          </a:xfrm>
          <a:prstGeom prst="rect">
            <a:avLst/>
          </a:prstGeom>
        </p:spPr>
        <p:txBody>
          <a:bodyPr/>
          <a:lstStyle/>
          <a:p>
            <a:pPr defTabSz="259079">
              <a:defRPr spc="46" sz="2320"/>
            </a:pPr>
            <a:r>
              <a:t>Let's take a scenario of a CI/CD Pipeline. Imagine you're going to build a web application which is going to be deployed on live web servers. You will have a set of developers responsible for writing the code, who will further go on and build the web application. Now, when this code is committed into a version control system (such as git, svn) by the team of developers. Next, it goes through the </a:t>
            </a:r>
            <a:r>
              <a:rPr>
                <a:latin typeface="Futura Bold"/>
                <a:ea typeface="Futura Bold"/>
                <a:cs typeface="Futura Bold"/>
                <a:sym typeface="Futura Bold"/>
              </a:rPr>
              <a:t>build phase</a:t>
            </a:r>
            <a:r>
              <a:t>, which is the first phase of the pipeline, where developers put in their code and then again the code goes to the version control system with a proper version tag.</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32" name="Suppose we have Java code and it needs to be compiled before execution. Through the version control phase, it again goes to the build phase, where it is compiled. You get all the features of that code from various branches of the repository, which merge them and finally use a compiler to compile it. This whole process is called the build phase."/>
          <p:cNvSpPr txBox="1"/>
          <p:nvPr>
            <p:ph type="title"/>
          </p:nvPr>
        </p:nvSpPr>
        <p:spPr>
          <a:xfrm>
            <a:off x="1257300" y="825500"/>
            <a:ext cx="21869400" cy="2099810"/>
          </a:xfrm>
          <a:prstGeom prst="rect">
            <a:avLst/>
          </a:prstGeom>
        </p:spPr>
        <p:txBody>
          <a:bodyPr/>
          <a:lstStyle/>
          <a:p>
            <a:pPr defTabSz="323850">
              <a:defRPr spc="58" sz="2900"/>
            </a:pPr>
            <a:r>
              <a:t>Suppose we have Java code and it needs to be compiled before execution. Through the version control phase, it again goes to the build phase, where it is compiled. You get all the features of that code from various branches of the repository, which merge them and finally use a compiler to compile it. This whole process is called the </a:t>
            </a:r>
            <a:r>
              <a:rPr>
                <a:latin typeface="Futura Bold"/>
                <a:ea typeface="Futura Bold"/>
                <a:cs typeface="Futura Bold"/>
                <a:sym typeface="Futura Bold"/>
              </a:rPr>
              <a:t>build phase</a:t>
            </a:r>
            <a:r>
              <a: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4"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35" name="Once the build phase is over, then you move on to the testing phase. In this phase, we have various kinds of testing. One of them is the unit test (where you test the chunk/unit of software or for its sanity test)."/>
          <p:cNvSpPr txBox="1"/>
          <p:nvPr>
            <p:ph type="title"/>
          </p:nvPr>
        </p:nvSpPr>
        <p:spPr>
          <a:xfrm>
            <a:off x="1257300" y="825500"/>
            <a:ext cx="21869400" cy="2099810"/>
          </a:xfrm>
          <a:prstGeom prst="rect">
            <a:avLst/>
          </a:prstGeom>
        </p:spPr>
        <p:txBody>
          <a:bodyPr/>
          <a:lstStyle/>
          <a:p>
            <a:pPr defTabSz="440436">
              <a:defRPr spc="78" sz="3943"/>
            </a:pPr>
            <a:r>
              <a:t>Once the build phase is over, then you move on to the </a:t>
            </a:r>
            <a:r>
              <a:rPr>
                <a:latin typeface="Futura Bold"/>
                <a:ea typeface="Futura Bold"/>
                <a:cs typeface="Futura Bold"/>
                <a:sym typeface="Futura Bold"/>
              </a:rPr>
              <a:t>testing phase</a:t>
            </a:r>
            <a:r>
              <a:t>. In this phase, we have various kinds of testing. One of them is the </a:t>
            </a:r>
            <a:r>
              <a:rPr i="1"/>
              <a:t>unit test</a:t>
            </a:r>
            <a:r>
              <a:t> (where you test the chunk/unit of software or for its sanity test).</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38" name="When the test is completed, you move on to the deploy phase, where you deploy it into a staging or a test server. Here, you can view the code or you can view the app in a simulator."/>
          <p:cNvSpPr txBox="1"/>
          <p:nvPr>
            <p:ph type="title"/>
          </p:nvPr>
        </p:nvSpPr>
        <p:spPr>
          <a:xfrm>
            <a:off x="1257300" y="825500"/>
            <a:ext cx="21869400" cy="2099810"/>
          </a:xfrm>
          <a:prstGeom prst="rect">
            <a:avLst/>
          </a:prstGeom>
        </p:spPr>
        <p:txBody>
          <a:bodyPr/>
          <a:lstStyle/>
          <a:p>
            <a:pPr defTabSz="440436">
              <a:defRPr spc="78" sz="3943"/>
            </a:pPr>
            <a:r>
              <a:t>When the test is completed, you move on to the </a:t>
            </a:r>
            <a:r>
              <a:rPr>
                <a:latin typeface="Futura Bold"/>
                <a:ea typeface="Futura Bold"/>
                <a:cs typeface="Futura Bold"/>
                <a:sym typeface="Futura Bold"/>
              </a:rPr>
              <a:t>deploy phase</a:t>
            </a:r>
            <a:r>
              <a:t>, where you deploy it into a staging or a test server. Here, you can view the code or you can view the app in a simulator.</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41" name="Once the code is deployed successfully, you can run another sanity test. If everything is accepted, then it can be deployed to production."/>
          <p:cNvSpPr txBox="1"/>
          <p:nvPr>
            <p:ph type="title"/>
          </p:nvPr>
        </p:nvSpPr>
        <p:spPr>
          <a:xfrm>
            <a:off x="1257300" y="825500"/>
            <a:ext cx="21869400" cy="2099810"/>
          </a:xfrm>
          <a:prstGeom prst="rect">
            <a:avLst/>
          </a:prstGeom>
        </p:spPr>
        <p:txBody>
          <a:bodyPr/>
          <a:lstStyle>
            <a:lvl1pPr defTabSz="466344">
              <a:defRPr spc="83" sz="4176"/>
            </a:lvl1pPr>
          </a:lstStyle>
          <a:p>
            <a:pPr/>
            <a:r>
              <a:t>Once the code is deployed successfully, you can run another sanity test. If everything is accepted, then it can be deployed to production.</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44" name="Meanwhile, in every step, if there is an error, you can shoot an email back to the development team so that they can fix it. Then they will push it into the version control system and it goes back into the pipeline."/>
          <p:cNvSpPr txBox="1"/>
          <p:nvPr>
            <p:ph type="title"/>
          </p:nvPr>
        </p:nvSpPr>
        <p:spPr>
          <a:xfrm>
            <a:off x="1257300" y="825500"/>
            <a:ext cx="21869400" cy="2099810"/>
          </a:xfrm>
          <a:prstGeom prst="rect">
            <a:avLst/>
          </a:prstGeom>
        </p:spPr>
        <p:txBody>
          <a:bodyPr/>
          <a:lstStyle>
            <a:lvl1pPr defTabSz="440436">
              <a:defRPr spc="78" sz="3943"/>
            </a:lvl1pPr>
          </a:lstStyle>
          <a:p>
            <a:pPr/>
            <a:r>
              <a:t>Meanwhile, in every step, if there is an error, you can shoot an email back to the development team so that they can fix it. Then they will push it into the version control system and it goes back into the pipeline.</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ph type="pic" idx="13"/>
          </p:nvPr>
        </p:nvPicPr>
        <p:blipFill>
          <a:blip r:embed="rId2">
            <a:extLst/>
          </a:blip>
          <a:srcRect l="0" t="0" r="0" b="0"/>
          <a:stretch>
            <a:fillRect/>
          </a:stretch>
        </p:blipFill>
        <p:spPr>
          <a:xfrm>
            <a:off x="1244600" y="5260094"/>
            <a:ext cx="21869400" cy="5189712"/>
          </a:xfrm>
          <a:prstGeom prst="rect">
            <a:avLst/>
          </a:prstGeom>
        </p:spPr>
      </p:pic>
      <p:sp>
        <p:nvSpPr>
          <p:cNvPr id="347" name="This lifecycle continues until we get code/a product which can be deployed to the production server where we measure and validate the code."/>
          <p:cNvSpPr txBox="1"/>
          <p:nvPr>
            <p:ph type="title"/>
          </p:nvPr>
        </p:nvSpPr>
        <p:spPr>
          <a:xfrm>
            <a:off x="1257300" y="825500"/>
            <a:ext cx="21869400" cy="2099810"/>
          </a:xfrm>
          <a:prstGeom prst="rect">
            <a:avLst/>
          </a:prstGeom>
        </p:spPr>
        <p:txBody>
          <a:bodyPr/>
          <a:lstStyle>
            <a:lvl1pPr defTabSz="440436">
              <a:defRPr spc="78" sz="3943"/>
            </a:lvl1pPr>
          </a:lstStyle>
          <a:p>
            <a:pPr/>
            <a:r>
              <a:t>This lifecycle continues until we get code/a product which can be deployed to the production server where we measure and validate the code.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Image" descr="Image"/>
          <p:cNvPicPr>
            <a:picLocks noChangeAspect="1"/>
          </p:cNvPicPr>
          <p:nvPr>
            <p:ph type="pic" idx="13"/>
          </p:nvPr>
        </p:nvPicPr>
        <p:blipFill>
          <a:blip r:embed="rId2">
            <a:extLst/>
          </a:blip>
          <a:srcRect l="0" t="0" r="0" b="0"/>
          <a:stretch>
            <a:fillRect/>
          </a:stretch>
        </p:blipFill>
        <p:spPr>
          <a:xfrm>
            <a:off x="2459217" y="3251200"/>
            <a:ext cx="19440166" cy="9207500"/>
          </a:xfrm>
          <a:prstGeom prst="rect">
            <a:avLst/>
          </a:prstGeom>
        </p:spPr>
      </p:pic>
      <p:sp>
        <p:nvSpPr>
          <p:cNvPr id="350" name="Our task is to automate the entire process, from the time the development team gives us the code and commits it to the time we get it into production. We will automate the pipeline in order to make the entire software development lifecycle in DevOps/automated mode. For this, we will need automation tools."/>
          <p:cNvSpPr txBox="1"/>
          <p:nvPr>
            <p:ph type="title"/>
          </p:nvPr>
        </p:nvSpPr>
        <p:spPr>
          <a:xfrm>
            <a:off x="1257300" y="825500"/>
            <a:ext cx="21869400" cy="2099810"/>
          </a:xfrm>
          <a:prstGeom prst="rect">
            <a:avLst/>
          </a:prstGeom>
        </p:spPr>
        <p:txBody>
          <a:bodyPr/>
          <a:lstStyle>
            <a:lvl1pPr defTabSz="323850">
              <a:defRPr spc="58" sz="2900"/>
            </a:lvl1pPr>
          </a:lstStyle>
          <a:p>
            <a:pPr/>
            <a:r>
              <a:t>Our task is to automate the entire process, from the time the development team gives us the code and commits it to the time we get it into production. We will automate the pipeline in order to make the entire software development lifecycle in DevOps/automated mode. For this, we will need automation tools.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Image" descr="Image"/>
          <p:cNvPicPr>
            <a:picLocks noChangeAspect="1"/>
          </p:cNvPicPr>
          <p:nvPr>
            <p:ph type="pic" idx="13"/>
          </p:nvPr>
        </p:nvPicPr>
        <p:blipFill>
          <a:blip r:embed="rId2">
            <a:extLst/>
          </a:blip>
          <a:srcRect l="0" t="0" r="0" b="0"/>
          <a:stretch>
            <a:fillRect/>
          </a:stretch>
        </p:blipFill>
        <p:spPr>
          <a:xfrm>
            <a:off x="0" y="1643062"/>
            <a:ext cx="24383999" cy="10429876"/>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evOps Stages (Development Phase)…"/>
          <p:cNvSpPr txBox="1"/>
          <p:nvPr>
            <p:ph type="body" idx="1"/>
          </p:nvPr>
        </p:nvSpPr>
        <p:spPr>
          <a:prstGeom prst="rect">
            <a:avLst/>
          </a:prstGeom>
        </p:spPr>
        <p:txBody>
          <a:bodyPr/>
          <a:lstStyle/>
          <a:p>
            <a:pPr/>
            <a:r>
              <a:t>DevOps Stages (Development Phase)</a:t>
            </a:r>
          </a:p>
          <a:p>
            <a:pPr/>
            <a:r>
              <a:t>Planning - What modules and algorithms to choose</a:t>
            </a:r>
          </a:p>
          <a:p>
            <a:pPr/>
            <a:r>
              <a:t>Coding - Code and store all version of software in a Version Control Tool (Git)</a:t>
            </a:r>
          </a:p>
          <a:p>
            <a:pPr/>
            <a:r>
              <a:t>Build - Convert code to executables (Gradle, Maven)</a:t>
            </a:r>
          </a:p>
          <a:p>
            <a:pPr/>
            <a:r>
              <a:t>Testing - Squish bugs using Automation Testing (Selenium)</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What is Continuous Integration?"/>
          <p:cNvSpPr txBox="1"/>
          <p:nvPr>
            <p:ph type="title"/>
          </p:nvPr>
        </p:nvSpPr>
        <p:spPr>
          <a:prstGeom prst="rect">
            <a:avLst/>
          </a:prstGeom>
        </p:spPr>
        <p:txBody>
          <a:bodyPr/>
          <a:lstStyle>
            <a:lvl1pPr defTabSz="628269">
              <a:defRPr spc="289" sz="14453"/>
            </a:lvl1pPr>
          </a:lstStyle>
          <a:p>
            <a:pPr/>
            <a:r>
              <a:t>What is Continuous Integration?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Continuous Integration (CI) is a development practice where developers integrate code into a shared repository frequently, preferably several times a day.…"/>
          <p:cNvSpPr txBox="1"/>
          <p:nvPr>
            <p:ph type="body" idx="1"/>
          </p:nvPr>
        </p:nvSpPr>
        <p:spPr>
          <a:prstGeom prst="rect">
            <a:avLst/>
          </a:prstGeom>
        </p:spPr>
        <p:txBody>
          <a:bodyPr/>
          <a:lstStyle/>
          <a:p>
            <a:pPr/>
            <a:r>
              <a:t>Continuous Integration (CI) is a development practice where developers integrate code into a shared repository frequently, preferably several times a day. </a:t>
            </a:r>
          </a:p>
          <a:p>
            <a:pPr/>
            <a:r>
              <a:t>Each integration can then be verified by an automated build and automated tests.</a:t>
            </a:r>
          </a:p>
          <a:p>
            <a:pPr/>
            <a:r>
              <a:t>While automated testing is not strictly part of CI it is typically implied.</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What is the difference between Continuous Integration,…"/>
          <p:cNvSpPr txBox="1"/>
          <p:nvPr>
            <p:ph type="title"/>
          </p:nvPr>
        </p:nvSpPr>
        <p:spPr>
          <a:prstGeom prst="rect">
            <a:avLst/>
          </a:prstGeom>
        </p:spPr>
        <p:txBody>
          <a:bodyPr/>
          <a:lstStyle/>
          <a:p>
            <a:pPr defTabSz="310895">
              <a:defRPr spc="55" sz="2784"/>
            </a:pPr>
            <a:r>
              <a:t>What is the difference between Continuous Integration, </a:t>
            </a:r>
          </a:p>
          <a:p>
            <a:pPr defTabSz="310895">
              <a:defRPr spc="55" sz="2784"/>
            </a:pPr>
            <a:r>
              <a:t>Continuous Deployment &amp; Continuous Delivery?</a:t>
            </a:r>
          </a:p>
        </p:txBody>
      </p:sp>
      <p:sp>
        <p:nvSpPr>
          <p:cNvPr id="359" name="Continuous Integration is the practice of integrating changes from different developers in the team into a mainline as early as possible, in best cases several times a day. This makes sure the code individual developers work on doesn’t divert too much. When you combine the process with automated testing, continuous integration can enable your code to be dependable.…"/>
          <p:cNvSpPr txBox="1"/>
          <p:nvPr>
            <p:ph type="body" idx="1"/>
          </p:nvPr>
        </p:nvSpPr>
        <p:spPr>
          <a:prstGeom prst="rect">
            <a:avLst/>
          </a:prstGeom>
        </p:spPr>
        <p:txBody>
          <a:bodyPr/>
          <a:lstStyle/>
          <a:p>
            <a:pPr marL="452119" indent="-452119" defTabSz="576452">
              <a:spcBef>
                <a:spcPts val="4200"/>
              </a:spcBef>
              <a:defRPr spc="74" sz="3738"/>
            </a:pPr>
            <a:r>
              <a:t>Continuous Integration is the practice of integrating changes from different developers in the team into a mainline as early as possible, in best cases several times a day. This makes sure the code individual developers work on doesn’t divert too much. When you combine the process with automated testing, continuous integration can enable your code to be dependable.</a:t>
            </a:r>
          </a:p>
          <a:p>
            <a:pPr marL="452119" indent="-452119" defTabSz="576452">
              <a:spcBef>
                <a:spcPts val="4200"/>
              </a:spcBef>
              <a:defRPr spc="74" sz="3738"/>
            </a:pPr>
            <a:r>
              <a:t>Continuous Deployment (CD) is a software release process that uses automated testing to validate if changes to a codebase are correct and stable for immediate autonomous deployment to a production environment.</a:t>
            </a:r>
          </a:p>
          <a:p>
            <a:pPr marL="452119" indent="-452119" defTabSz="576452">
              <a:spcBef>
                <a:spcPts val="4200"/>
              </a:spcBef>
              <a:defRPr spc="74" sz="3738"/>
            </a:pPr>
            <a:r>
              <a:t>Continuous Delivery is the practice of keeping your codebase deployable at any point. Beyond making sure your application passes automated tests it has to have all the configuration necessary to push it into production. Many teams then do push changes that pass the automated tests into a test or production environment immediately to ensure a fast development loop.</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Continuous deployment vs. continuous delivery"/>
          <p:cNvSpPr txBox="1"/>
          <p:nvPr>
            <p:ph type="title"/>
          </p:nvPr>
        </p:nvSpPr>
        <p:spPr>
          <a:prstGeom prst="rect">
            <a:avLst/>
          </a:prstGeom>
        </p:spPr>
        <p:txBody>
          <a:bodyPr/>
          <a:lstStyle>
            <a:lvl1pPr defTabSz="634745">
              <a:defRPr spc="113" sz="5684"/>
            </a:lvl1pPr>
          </a:lstStyle>
          <a:p>
            <a:pPr/>
            <a:r>
              <a:t>Continuous deployment vs. continuous delivery</a:t>
            </a:r>
          </a:p>
        </p:txBody>
      </p:sp>
      <p:sp>
        <p:nvSpPr>
          <p:cNvPr id="362" name="The distinction between continuous deployment vs. continuous delivery can be confusing because of the nomenclature.…"/>
          <p:cNvSpPr txBox="1"/>
          <p:nvPr>
            <p:ph type="body" idx="1"/>
          </p:nvPr>
        </p:nvSpPr>
        <p:spPr>
          <a:prstGeom prst="rect">
            <a:avLst/>
          </a:prstGeom>
        </p:spPr>
        <p:txBody>
          <a:bodyPr/>
          <a:lstStyle/>
          <a:p>
            <a:pPr/>
            <a:r>
              <a:t>The distinction between continuous deployment vs. continuous delivery can be confusing because of the nomenclature. </a:t>
            </a:r>
          </a:p>
          <a:p>
            <a:pPr/>
            <a:r>
              <a:t>They are both abbreviated as CD and have very similar responsibilities. </a:t>
            </a:r>
          </a:p>
          <a:p>
            <a:pPr/>
            <a:r>
              <a:t>Delivery is the precursor to deployment. </a:t>
            </a:r>
          </a:p>
          <a:p>
            <a:pPr/>
            <a:r>
              <a:t>In delivery, there is a final manual approval step before production release.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Image" descr="Image"/>
          <p:cNvPicPr>
            <a:picLocks noChangeAspect="1"/>
          </p:cNvPicPr>
          <p:nvPr>
            <p:ph type="pic" idx="13"/>
          </p:nvPr>
        </p:nvPicPr>
        <p:blipFill>
          <a:blip r:embed="rId2">
            <a:extLst/>
          </a:blip>
          <a:srcRect l="0" t="0" r="0" b="0"/>
          <a:stretch>
            <a:fillRect/>
          </a:stretch>
        </p:blipFill>
        <p:spPr>
          <a:xfrm>
            <a:off x="1219200" y="0"/>
            <a:ext cx="21945599" cy="13716000"/>
          </a:xfrm>
          <a:prstGeom prst="rect">
            <a:avLst/>
          </a:prstGeom>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Advantages and disadvantages of continuous deployment"/>
          <p:cNvSpPr txBox="1"/>
          <p:nvPr>
            <p:ph type="title"/>
          </p:nvPr>
        </p:nvSpPr>
        <p:spPr>
          <a:prstGeom prst="rect">
            <a:avLst/>
          </a:prstGeom>
        </p:spPr>
        <p:txBody>
          <a:bodyPr/>
          <a:lstStyle>
            <a:lvl1pPr defTabSz="544068">
              <a:defRPr spc="97" sz="4871"/>
            </a:lvl1pPr>
          </a:lstStyle>
          <a:p>
            <a:pPr/>
            <a:r>
              <a:t>Advantages and disadvantages of continuous deployment</a:t>
            </a:r>
          </a:p>
        </p:txBody>
      </p:sp>
      <p:sp>
        <p:nvSpPr>
          <p:cNvPr id="367" name="Continuous deployment offers incredible productivity benefits for modern software businesses.…"/>
          <p:cNvSpPr txBox="1"/>
          <p:nvPr>
            <p:ph type="body" idx="1"/>
          </p:nvPr>
        </p:nvSpPr>
        <p:spPr>
          <a:prstGeom prst="rect">
            <a:avLst/>
          </a:prstGeom>
        </p:spPr>
        <p:txBody>
          <a:bodyPr/>
          <a:lstStyle/>
          <a:p>
            <a:pPr/>
            <a:r>
              <a:t>Continuous deployment offers incredible productivity benefits for modern software businesses. </a:t>
            </a:r>
          </a:p>
          <a:p>
            <a:pPr/>
            <a:r>
              <a:t>It allows businesses to respond to changing market demands and teams to rapidly deploy and validate new ideas and features. </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ontinuous Deployment Tools"/>
          <p:cNvSpPr txBox="1"/>
          <p:nvPr>
            <p:ph type="title"/>
          </p:nvPr>
        </p:nvSpPr>
        <p:spPr>
          <a:prstGeom prst="rect">
            <a:avLst/>
          </a:prstGeom>
        </p:spPr>
        <p:txBody>
          <a:bodyPr/>
          <a:lstStyle>
            <a:lvl1pPr defTabSz="634745">
              <a:defRPr spc="113" sz="5684"/>
            </a:lvl1pPr>
          </a:lstStyle>
          <a:p>
            <a:pPr/>
            <a:r>
              <a:t>Continuous Deployment Tools</a:t>
            </a:r>
          </a:p>
        </p:txBody>
      </p:sp>
      <p:sp>
        <p:nvSpPr>
          <p:cNvPr id="370" name="Establishing continuous deployment requires substantial engineering investment. The following is a list of tools that are needed to build a continuous deployment pipeline.…"/>
          <p:cNvSpPr txBox="1"/>
          <p:nvPr>
            <p:ph type="body" idx="1"/>
          </p:nvPr>
        </p:nvSpPr>
        <p:spPr>
          <a:prstGeom prst="rect">
            <a:avLst/>
          </a:prstGeom>
        </p:spPr>
        <p:txBody>
          <a:bodyPr/>
          <a:lstStyle/>
          <a:p>
            <a:pPr marL="0" indent="0">
              <a:buClrTx/>
              <a:buSzTx/>
              <a:buNone/>
            </a:pPr>
            <a:r>
              <a:t>Establishing continuous deployment requires substantial engineering investment. The following is a list of tools that are needed to build a continuous deployment pipeline.</a:t>
            </a:r>
          </a:p>
          <a:p>
            <a:pPr/>
            <a:r>
              <a:t>Automated testing</a:t>
            </a:r>
          </a:p>
          <a:p>
            <a:pPr/>
            <a:r>
              <a:t>Rolling deployments</a:t>
            </a:r>
          </a:p>
          <a:p>
            <a:pPr/>
            <a:r>
              <a:t>Monitoring and alerts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continuous Deployment Best Practices"/>
          <p:cNvSpPr txBox="1"/>
          <p:nvPr>
            <p:ph type="title"/>
          </p:nvPr>
        </p:nvSpPr>
        <p:spPr>
          <a:prstGeom prst="rect">
            <a:avLst/>
          </a:prstGeom>
        </p:spPr>
        <p:txBody>
          <a:bodyPr/>
          <a:lstStyle>
            <a:lvl1pPr defTabSz="634745">
              <a:defRPr spc="113" sz="5684"/>
            </a:lvl1pPr>
          </a:lstStyle>
          <a:p>
            <a:pPr/>
            <a:r>
              <a:t>continuous Deployment Best Practices</a:t>
            </a:r>
          </a:p>
        </p:txBody>
      </p:sp>
      <p:sp>
        <p:nvSpPr>
          <p:cNvPr id="373" name="Once a continuous deployment pipeline is established, ongoing maintenance and participation is required from the engineering team to ensure its success. The following best practices and behaviours will ensure an engineering team is getting the most value out of a continuous deployment pipeline.…"/>
          <p:cNvSpPr txBox="1"/>
          <p:nvPr>
            <p:ph type="body" idx="1"/>
          </p:nvPr>
        </p:nvSpPr>
        <p:spPr>
          <a:prstGeom prst="rect">
            <a:avLst/>
          </a:prstGeom>
        </p:spPr>
        <p:txBody>
          <a:bodyPr/>
          <a:lstStyle/>
          <a:p>
            <a:pPr marL="0" indent="0">
              <a:buClrTx/>
              <a:buSzTx/>
              <a:buNone/>
            </a:pPr>
            <a:r>
              <a:t>Once a continuous deployment pipeline is established, ongoing maintenance and participation is required from the engineering team to ensure its success. The following best practices and behaviours will ensure an engineering team is getting the most value out of a continuous deployment pipeline.</a:t>
            </a:r>
          </a:p>
          <a:p>
            <a:pPr/>
            <a:r>
              <a:t>Test-driven development</a:t>
            </a:r>
          </a:p>
          <a:p>
            <a:pPr/>
            <a:r>
              <a:t>Single method of deployment </a:t>
            </a:r>
          </a:p>
          <a:p>
            <a:pPr/>
            <a:r>
              <a:t>Containerisation</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Image" descr="Image"/>
          <p:cNvPicPr>
            <a:picLocks noChangeAspect="1"/>
          </p:cNvPicPr>
          <p:nvPr>
            <p:ph type="pic" idx="13"/>
          </p:nvPr>
        </p:nvPicPr>
        <p:blipFill>
          <a:blip r:embed="rId2">
            <a:extLst/>
          </a:blip>
          <a:srcRect l="0" t="3151" r="0" b="3151"/>
          <a:stretch>
            <a:fillRect/>
          </a:stretch>
        </p:blipFill>
        <p:spPr>
          <a:prstGeom prst="rect">
            <a:avLst/>
          </a:prstGeom>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Continuous Integration (CI) vs Continuous Deployment (CD)"/>
          <p:cNvSpPr txBox="1"/>
          <p:nvPr>
            <p:ph type="title"/>
          </p:nvPr>
        </p:nvSpPr>
        <p:spPr>
          <a:prstGeom prst="rect">
            <a:avLst/>
          </a:prstGeom>
        </p:spPr>
        <p:txBody>
          <a:bodyPr/>
          <a:lstStyle>
            <a:lvl1pPr defTabSz="537590">
              <a:defRPr spc="96" sz="4814"/>
            </a:lvl1pPr>
          </a:lstStyle>
          <a:p>
            <a:pPr/>
            <a:r>
              <a:t>Continuous Integration (CI) vs Continuous Deployment (CD)</a:t>
            </a:r>
          </a:p>
        </p:txBody>
      </p:sp>
      <p:sp>
        <p:nvSpPr>
          <p:cNvPr id="378" name="You should focus on setting up a simple Continuous Integration process as early as possible.…"/>
          <p:cNvSpPr txBox="1"/>
          <p:nvPr>
            <p:ph type="body" idx="1"/>
          </p:nvPr>
        </p:nvSpPr>
        <p:spPr>
          <a:prstGeom prst="rect">
            <a:avLst/>
          </a:prstGeom>
        </p:spPr>
        <p:txBody>
          <a:bodyPr/>
          <a:lstStyle/>
          <a:p>
            <a:pPr marL="472440" indent="-472440" defTabSz="602361">
              <a:spcBef>
                <a:spcPts val="4400"/>
              </a:spcBef>
              <a:defRPr spc="78" sz="3906"/>
            </a:pPr>
            <a:r>
              <a:t>You should focus on setting up a simple </a:t>
            </a:r>
            <a:r>
              <a:rPr>
                <a:solidFill>
                  <a:srgbClr val="101B27"/>
                </a:solidFill>
                <a:latin typeface="Avenir Heavy"/>
                <a:ea typeface="Avenir Heavy"/>
                <a:cs typeface="Avenir Heavy"/>
                <a:sym typeface="Avenir Heavy"/>
              </a:rPr>
              <a:t>Continuous Integration</a:t>
            </a:r>
            <a:r>
              <a:t> process as early as possible. </a:t>
            </a:r>
          </a:p>
          <a:p>
            <a:pPr marL="472440" indent="-472440" defTabSz="602361">
              <a:spcBef>
                <a:spcPts val="4400"/>
              </a:spcBef>
              <a:defRPr spc="78" sz="3906"/>
            </a:pPr>
            <a:r>
              <a:t>But that’s not where things should end. </a:t>
            </a:r>
          </a:p>
          <a:p>
            <a:pPr marL="472440" indent="-472440" defTabSz="602361">
              <a:spcBef>
                <a:spcPts val="4400"/>
              </a:spcBef>
              <a:defRPr spc="78" sz="3906"/>
            </a:pPr>
            <a:r>
              <a:t>Even though Continuous Integration (CI) is important, it’s only the first step in the process. </a:t>
            </a:r>
          </a:p>
          <a:p>
            <a:pPr marL="472440" indent="-472440" defTabSz="602361">
              <a:spcBef>
                <a:spcPts val="4400"/>
              </a:spcBef>
              <a:defRPr spc="78" sz="3906"/>
            </a:pPr>
            <a:r>
              <a:t>You also want to set up Continuous Deployment (CD), the workflow that automates your software deployment and lets you focus on building your product.</a:t>
            </a:r>
          </a:p>
          <a:p>
            <a:pPr marL="472440" indent="-472440" defTabSz="602361">
              <a:spcBef>
                <a:spcPts val="4400"/>
              </a:spcBef>
              <a:defRPr spc="78" sz="3906"/>
            </a:pPr>
            <a:r>
              <a:t>Continuous Deployment is closely related to Continuous Integration and refers to keeping your application deployable at any point or even automatically releasing into production if the latest version passes all automated tests.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vOps Stages (Operations Phase)…"/>
          <p:cNvSpPr txBox="1"/>
          <p:nvPr>
            <p:ph type="body" idx="1"/>
          </p:nvPr>
        </p:nvSpPr>
        <p:spPr>
          <a:prstGeom prst="rect">
            <a:avLst/>
          </a:prstGeom>
        </p:spPr>
        <p:txBody>
          <a:bodyPr/>
          <a:lstStyle/>
          <a:p>
            <a:pPr/>
            <a:r>
              <a:t>DevOps Stages (Operations Phase)</a:t>
            </a:r>
          </a:p>
          <a:p>
            <a:pPr/>
            <a:r>
              <a:t>Deployment - Configure software according to Production Environment</a:t>
            </a:r>
          </a:p>
          <a:p>
            <a:pPr/>
            <a:r>
              <a:t>Operate - Make the software live (Ansible, Puppet, Docker)</a:t>
            </a:r>
          </a:p>
          <a:p>
            <a:pPr/>
            <a:r>
              <a:t>Monitoring - Keep track of running software (Nagios)</a:t>
            </a:r>
          </a:p>
          <a:p>
            <a:pPr/>
            <a:r>
              <a:t>Integrate - Combine Dev and Ops phases (CI/CD Pipeline) (Jenkins)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What is the best Continuous Integration &amp; Deployment tool or service? How do I choose between them?"/>
          <p:cNvSpPr txBox="1"/>
          <p:nvPr>
            <p:ph type="title"/>
          </p:nvPr>
        </p:nvSpPr>
        <p:spPr>
          <a:prstGeom prst="rect">
            <a:avLst/>
          </a:prstGeom>
        </p:spPr>
        <p:txBody>
          <a:bodyPr/>
          <a:lstStyle>
            <a:lvl1pPr defTabSz="310895">
              <a:defRPr spc="55" sz="2784"/>
            </a:lvl1pPr>
          </a:lstStyle>
          <a:p>
            <a:pPr/>
            <a:r>
              <a:t>What is the best Continuous Integration &amp; Deployment tool or service? How do I choose between them?</a:t>
            </a:r>
          </a:p>
        </p:txBody>
      </p:sp>
      <p:sp>
        <p:nvSpPr>
          <p:cNvPr id="381" name="There are many solutions out there.…"/>
          <p:cNvSpPr txBox="1"/>
          <p:nvPr>
            <p:ph type="body" idx="1"/>
          </p:nvPr>
        </p:nvSpPr>
        <p:spPr>
          <a:prstGeom prst="rect">
            <a:avLst/>
          </a:prstGeom>
        </p:spPr>
        <p:txBody>
          <a:bodyPr/>
          <a:lstStyle/>
          <a:p>
            <a:pPr/>
            <a:r>
              <a:t>There are many solutions out there.</a:t>
            </a:r>
          </a:p>
          <a:p>
            <a:pPr/>
            <a:r>
              <a:t>If you only want to get a list of tools, you can look at Codeship, TravisCI, SemaphoreCI, CircleCI, Jenkins, Bamboo, Teamcity or many others.</a:t>
            </a:r>
          </a:p>
          <a:p>
            <a:pPr/>
            <a:r>
              <a:t>There are almost endless opportunities out there.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Hosted vs non-hosted solutions"/>
          <p:cNvSpPr txBox="1"/>
          <p:nvPr>
            <p:ph type="title"/>
          </p:nvPr>
        </p:nvSpPr>
        <p:spPr>
          <a:prstGeom prst="rect">
            <a:avLst/>
          </a:prstGeom>
        </p:spPr>
        <p:txBody>
          <a:bodyPr/>
          <a:lstStyle>
            <a:lvl1pPr defTabSz="634745">
              <a:defRPr spc="113" sz="5684"/>
            </a:lvl1pPr>
          </a:lstStyle>
          <a:p>
            <a:pPr/>
            <a:r>
              <a:t>Hosted vs non-hosted solutions</a:t>
            </a:r>
          </a:p>
        </p:txBody>
      </p:sp>
      <p:sp>
        <p:nvSpPr>
          <p:cNvPr id="384" name="One of the first decisions you have to make is whether you want a hosted Software-as-a-Service (SaaS) solution or a self-hosted solution."/>
          <p:cNvSpPr txBox="1"/>
          <p:nvPr>
            <p:ph type="body" idx="1"/>
          </p:nvPr>
        </p:nvSpPr>
        <p:spPr>
          <a:prstGeom prst="rect">
            <a:avLst/>
          </a:prstGeom>
        </p:spPr>
        <p:txBody>
          <a:bodyPr/>
          <a:lstStyle/>
          <a:p>
            <a:pPr/>
            <a:r>
              <a:t>One of the first decisions you have to make is whether you want a hosted Software-as-a-Service (SaaS) solution or a self-hosted solution.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esting Open Source vs proprietary software"/>
          <p:cNvSpPr txBox="1"/>
          <p:nvPr>
            <p:ph type="title"/>
          </p:nvPr>
        </p:nvSpPr>
        <p:spPr>
          <a:prstGeom prst="rect">
            <a:avLst/>
          </a:prstGeom>
        </p:spPr>
        <p:txBody>
          <a:bodyPr/>
          <a:lstStyle>
            <a:lvl1pPr defTabSz="634745">
              <a:defRPr spc="113" sz="5684"/>
            </a:lvl1pPr>
          </a:lstStyle>
          <a:p>
            <a:pPr/>
            <a:r>
              <a:t>Testing Open Source vs proprietary software</a:t>
            </a:r>
          </a:p>
        </p:txBody>
      </p:sp>
      <p:sp>
        <p:nvSpPr>
          <p:cNvPr id="387" name="If you have open source projects, you can test them with either solution.…"/>
          <p:cNvSpPr txBox="1"/>
          <p:nvPr>
            <p:ph type="body" idx="1"/>
          </p:nvPr>
        </p:nvSpPr>
        <p:spPr>
          <a:prstGeom prst="rect">
            <a:avLst/>
          </a:prstGeom>
        </p:spPr>
        <p:txBody>
          <a:bodyPr/>
          <a:lstStyle/>
          <a:p>
            <a:pPr/>
            <a:r>
              <a:t>If you have open source projects, you can test them with either solution. </a:t>
            </a:r>
          </a:p>
          <a:p>
            <a:pPr/>
            <a:r>
              <a:t>Be it a hosted one or a non-hosted one. </a:t>
            </a:r>
          </a:p>
          <a:p>
            <a:pPr/>
            <a:r>
              <a:t>Both of them have their pros and cons. </a:t>
            </a:r>
          </a:p>
          <a:p>
            <a:pPr/>
            <a:r>
              <a:t>A hosted (SaaS) solution doesn’t require maintenance of the servers on your side, which leaves more time for you to work / code on your product.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Benefits and Advantages of Continuous Integration and Deployment"/>
          <p:cNvSpPr txBox="1"/>
          <p:nvPr>
            <p:ph type="title"/>
          </p:nvPr>
        </p:nvSpPr>
        <p:spPr>
          <a:prstGeom prst="rect">
            <a:avLst/>
          </a:prstGeom>
        </p:spPr>
        <p:txBody>
          <a:bodyPr/>
          <a:lstStyle>
            <a:lvl1pPr defTabSz="459866">
              <a:defRPr spc="82" sz="4118"/>
            </a:lvl1pPr>
          </a:lstStyle>
          <a:p>
            <a:pPr/>
            <a:r>
              <a:t>Benefits and Advantages of Continuous Integration and Deployment</a:t>
            </a:r>
          </a:p>
        </p:txBody>
      </p:sp>
      <p:sp>
        <p:nvSpPr>
          <p:cNvPr id="390" name="Continuous Integration has many benefits.…"/>
          <p:cNvSpPr txBox="1"/>
          <p:nvPr>
            <p:ph type="body" idx="1"/>
          </p:nvPr>
        </p:nvSpPr>
        <p:spPr>
          <a:prstGeom prst="rect">
            <a:avLst/>
          </a:prstGeom>
        </p:spPr>
        <p:txBody>
          <a:bodyPr/>
          <a:lstStyle/>
          <a:p>
            <a:pPr/>
            <a:r>
              <a:t>Continuous Integration has many benefits. </a:t>
            </a:r>
          </a:p>
          <a:p>
            <a:pPr/>
            <a:r>
              <a:t>A good CI setup speeds up your workflow and encourages the team to push every change without being afraid of breaking anything. </a:t>
            </a:r>
          </a:p>
          <a:p>
            <a:pPr/>
            <a:r>
              <a:t>There are more benefits to it than just working with a better software release process. </a:t>
            </a:r>
          </a:p>
          <a:p>
            <a:pPr/>
            <a:r>
              <a:t>Continuous Integration brings great business benefits as well.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duces Risk"/>
          <p:cNvSpPr txBox="1"/>
          <p:nvPr>
            <p:ph type="title"/>
          </p:nvPr>
        </p:nvSpPr>
        <p:spPr>
          <a:prstGeom prst="rect">
            <a:avLst/>
          </a:prstGeom>
        </p:spPr>
        <p:txBody>
          <a:bodyPr/>
          <a:lstStyle>
            <a:lvl1pPr defTabSz="634745">
              <a:defRPr spc="113" sz="5684"/>
            </a:lvl1pPr>
          </a:lstStyle>
          <a:p>
            <a:pPr/>
            <a:r>
              <a:t>Reduces Risk</a:t>
            </a:r>
          </a:p>
        </p:txBody>
      </p:sp>
      <p:sp>
        <p:nvSpPr>
          <p:cNvPr id="393" name="If you test and deploy code more frequently, it will eventually reduce the risk level of the project you are working on as you can detect bugs and code defects earlier.…"/>
          <p:cNvSpPr txBox="1"/>
          <p:nvPr>
            <p:ph type="body" idx="1"/>
          </p:nvPr>
        </p:nvSpPr>
        <p:spPr>
          <a:prstGeom prst="rect">
            <a:avLst/>
          </a:prstGeom>
        </p:spPr>
        <p:txBody>
          <a:bodyPr/>
          <a:lstStyle/>
          <a:p>
            <a:pPr/>
            <a:r>
              <a:t>If you test and deploy code more frequently, it will eventually reduce the risk level of the project you are working on as you can detect bugs and code defects earlier. </a:t>
            </a:r>
          </a:p>
          <a:p>
            <a:pPr/>
            <a:r>
              <a:t>This means they are easier to fix and you can fix them sooner which makes it cheaper to fix them. </a:t>
            </a:r>
          </a:p>
          <a:p>
            <a:pPr/>
            <a:r>
              <a:t>This will speed up the feedback mechanism and make your communication much smoother.</a:t>
            </a:r>
          </a:p>
          <a:p>
            <a:pPr/>
            <a:r>
              <a:rPr>
                <a:solidFill>
                  <a:srgbClr val="1CA1E3"/>
                </a:solidFill>
              </a:rPr>
              <a:t>Shipping is your company’s heartbeat</a:t>
            </a:r>
            <a:r>
              <a:t>.</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Better Communication"/>
          <p:cNvSpPr txBox="1"/>
          <p:nvPr>
            <p:ph type="title"/>
          </p:nvPr>
        </p:nvSpPr>
        <p:spPr>
          <a:prstGeom prst="rect">
            <a:avLst/>
          </a:prstGeom>
        </p:spPr>
        <p:txBody>
          <a:bodyPr/>
          <a:lstStyle>
            <a:lvl1pPr defTabSz="634745">
              <a:defRPr spc="113" sz="5684"/>
            </a:lvl1pPr>
          </a:lstStyle>
          <a:p>
            <a:pPr/>
            <a:r>
              <a:t>Better Communication</a:t>
            </a:r>
          </a:p>
        </p:txBody>
      </p:sp>
      <p:sp>
        <p:nvSpPr>
          <p:cNvPr id="396" name="When you have a CI process in place that is hooked into a Continuous Delivery workflow it’s easy to share your code regularly.…"/>
          <p:cNvSpPr txBox="1"/>
          <p:nvPr>
            <p:ph type="body" idx="1"/>
          </p:nvPr>
        </p:nvSpPr>
        <p:spPr>
          <a:prstGeom prst="rect">
            <a:avLst/>
          </a:prstGeom>
        </p:spPr>
        <p:txBody>
          <a:bodyPr/>
          <a:lstStyle/>
          <a:p>
            <a:pPr/>
            <a:r>
              <a:t>When you have a CI process in place that is hooked into a Continuous Delivery workflow it’s easy to share your code regularly. </a:t>
            </a:r>
          </a:p>
          <a:p>
            <a:pPr/>
            <a:r>
              <a:t>This code sharing helps to achieve more visibility and collaboration between team members. </a:t>
            </a:r>
          </a:p>
          <a:p>
            <a:pPr/>
            <a:r>
              <a:t>Eventually this increases communication speed and efficiency within your organisation as everybody is on the same page, always.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Faster iterations"/>
          <p:cNvSpPr txBox="1"/>
          <p:nvPr>
            <p:ph type="title"/>
          </p:nvPr>
        </p:nvSpPr>
        <p:spPr>
          <a:prstGeom prst="rect">
            <a:avLst/>
          </a:prstGeom>
        </p:spPr>
        <p:txBody>
          <a:bodyPr/>
          <a:lstStyle>
            <a:lvl1pPr defTabSz="634745">
              <a:defRPr spc="113" sz="5684"/>
            </a:lvl1pPr>
          </a:lstStyle>
          <a:p>
            <a:pPr/>
            <a:r>
              <a:t>Faster iterations</a:t>
            </a:r>
          </a:p>
        </p:txBody>
      </p:sp>
      <p:sp>
        <p:nvSpPr>
          <p:cNvPr id="399" name="As you release code often, the gap between the application in production and the one the developer is working on will be much smaller.…"/>
          <p:cNvSpPr txBox="1"/>
          <p:nvPr>
            <p:ph type="body" idx="1"/>
          </p:nvPr>
        </p:nvSpPr>
        <p:spPr>
          <a:prstGeom prst="rect">
            <a:avLst/>
          </a:prstGeom>
        </p:spPr>
        <p:txBody>
          <a:bodyPr/>
          <a:lstStyle/>
          <a:p>
            <a:pPr/>
            <a:r>
              <a:t>As you release code often, the gap between the application in production and the one the developer is working on will be much smaller. </a:t>
            </a:r>
          </a:p>
          <a:p>
            <a:pPr/>
            <a:r>
              <a:t>Your thinking about how to develop features most probably will change. </a:t>
            </a:r>
          </a:p>
          <a:p>
            <a:pPr/>
            <a:r>
              <a:t>As every small change will be tested automatically and the whole team can know about these changes you will want to work on small, incremental changes when developing new features. </a:t>
            </a:r>
          </a:p>
          <a:p>
            <a:pPr/>
            <a:r>
              <a:t>This results in less assumptions as you can build features quicker and test and deploy them automatically for your users to see as soon as possible, thus gaining valuable feedback from them faster.</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Faster feedback on business decisions"/>
          <p:cNvSpPr txBox="1"/>
          <p:nvPr>
            <p:ph type="title"/>
          </p:nvPr>
        </p:nvSpPr>
        <p:spPr>
          <a:prstGeom prst="rect">
            <a:avLst/>
          </a:prstGeom>
        </p:spPr>
        <p:txBody>
          <a:bodyPr/>
          <a:lstStyle>
            <a:lvl1pPr defTabSz="634745">
              <a:defRPr spc="113" sz="5684"/>
            </a:lvl1pPr>
          </a:lstStyle>
          <a:p>
            <a:pPr/>
            <a:r>
              <a:t>Faster feedback on business decisions</a:t>
            </a:r>
          </a:p>
        </p:txBody>
      </p:sp>
      <p:sp>
        <p:nvSpPr>
          <p:cNvPr id="402" name="Having a CI process is not only beneficial for software developers, but for their managers as well.…"/>
          <p:cNvSpPr txBox="1"/>
          <p:nvPr>
            <p:ph type="body" idx="1"/>
          </p:nvPr>
        </p:nvSpPr>
        <p:spPr>
          <a:prstGeom prst="rect">
            <a:avLst/>
          </a:prstGeom>
        </p:spPr>
        <p:txBody>
          <a:bodyPr/>
          <a:lstStyle/>
          <a:p>
            <a:pPr/>
            <a:r>
              <a:t>Having a CI process is not only beneficial for software developers, but for their managers as well. </a:t>
            </a:r>
          </a:p>
          <a:p>
            <a:pPr/>
            <a:r>
              <a:t>Both parties can gather valuable feedback and gain insights much faster. </a:t>
            </a:r>
          </a:p>
          <a:p>
            <a:pPr/>
            <a:r>
              <a:t>As you push code more often, you have more data available which you can analyse to check if the product is heading into the right direction. </a:t>
            </a:r>
          </a:p>
          <a:p>
            <a:pPr/>
            <a:r>
              <a:t>This continuous data flow and the timeline of metrics (like dependency, </a:t>
            </a:r>
            <a:r>
              <a:rPr>
                <a:solidFill>
                  <a:srgbClr val="1CA1E3"/>
                </a:solidFill>
              </a:rPr>
              <a:t>unit tests</a:t>
            </a:r>
            <a:r>
              <a:t>, complexity, and </a:t>
            </a:r>
            <a:r>
              <a:rPr>
                <a:solidFill>
                  <a:srgbClr val="1CA1E3"/>
                </a:solidFill>
              </a:rPr>
              <a:t>code smell</a:t>
            </a:r>
            <a:r>
              <a:t>) can also help to reflect on the progress of the project more frequently which enables faster technological and business decisions.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ome other benefits of using CI and CD"/>
          <p:cNvSpPr txBox="1"/>
          <p:nvPr>
            <p:ph type="title"/>
          </p:nvPr>
        </p:nvSpPr>
        <p:spPr>
          <a:prstGeom prst="rect">
            <a:avLst/>
          </a:prstGeom>
        </p:spPr>
        <p:txBody>
          <a:bodyPr/>
          <a:lstStyle>
            <a:lvl1pPr defTabSz="634745">
              <a:defRPr spc="113" sz="5684"/>
            </a:lvl1pPr>
          </a:lstStyle>
          <a:p>
            <a:pPr/>
            <a:r>
              <a:t>Some other benefits of using CI and CD</a:t>
            </a:r>
          </a:p>
        </p:txBody>
      </p:sp>
      <p:sp>
        <p:nvSpPr>
          <p:cNvPr id="405" name="Reduces overhead across the development and deployment process…"/>
          <p:cNvSpPr txBox="1"/>
          <p:nvPr>
            <p:ph type="body" idx="1"/>
          </p:nvPr>
        </p:nvSpPr>
        <p:spPr>
          <a:prstGeom prst="rect">
            <a:avLst/>
          </a:prstGeom>
        </p:spPr>
        <p:txBody>
          <a:bodyPr/>
          <a:lstStyle/>
          <a:p>
            <a:pPr/>
            <a:r>
              <a:t>Reduces overhead across the development and deployment process</a:t>
            </a:r>
          </a:p>
          <a:p>
            <a:pPr/>
            <a:r>
              <a:t>Reduces the time and effort for integrations of different code changes</a:t>
            </a:r>
          </a:p>
          <a:p>
            <a:pPr/>
            <a:r>
              <a:t>Enables a quick feedback mechanism on every change</a:t>
            </a:r>
          </a:p>
          <a:p>
            <a:pPr/>
            <a:r>
              <a:t>Allows earlier detection and prevention of defects</a:t>
            </a:r>
          </a:p>
          <a:p>
            <a:pPr/>
            <a:r>
              <a:t>Helps collaboration between team members so recent code is always shared</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Reduces manual testing effort…"/>
          <p:cNvSpPr txBox="1"/>
          <p:nvPr>
            <p:ph type="body" idx="1"/>
          </p:nvPr>
        </p:nvSpPr>
        <p:spPr>
          <a:prstGeom prst="rect">
            <a:avLst/>
          </a:prstGeom>
        </p:spPr>
        <p:txBody>
          <a:bodyPr/>
          <a:lstStyle/>
          <a:p>
            <a:pPr/>
            <a:r>
              <a:t>Reduces manual testing effort</a:t>
            </a:r>
          </a:p>
          <a:p>
            <a:pPr/>
            <a:r>
              <a:t>Building features more incrementally saves time on the debugging side so you can focus on adding features</a:t>
            </a:r>
          </a:p>
          <a:p>
            <a:pPr/>
            <a:r>
              <a:t>First step into fully automating the whole release process</a:t>
            </a:r>
          </a:p>
          <a:p>
            <a:pPr/>
            <a:r>
              <a:t>Prevents divergence in different branches as they are integrated regularly</a:t>
            </a:r>
          </a:p>
          <a:p>
            <a:pPr/>
            <a:r>
              <a:t>If you have a long running feature you're working on, you can continuously integrate but hold back the release with </a:t>
            </a:r>
            <a:r>
              <a:rPr>
                <a:solidFill>
                  <a:srgbClr val="1CA1E3"/>
                </a:solidFill>
              </a:rPr>
              <a:t>feature flags</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 Plan the procedure…"/>
          <p:cNvSpPr txBox="1"/>
          <p:nvPr>
            <p:ph type="body" idx="1"/>
          </p:nvPr>
        </p:nvSpPr>
        <p:spPr>
          <a:prstGeom prst="rect">
            <a:avLst/>
          </a:prstGeom>
        </p:spPr>
        <p:txBody>
          <a:bodyPr/>
          <a:lstStyle/>
          <a:p>
            <a:pPr/>
            <a:r>
              <a:t>A. Plan the procedure</a:t>
            </a:r>
          </a:p>
          <a:p>
            <a:pPr/>
            <a:r>
              <a:t>B. Write codes for functionality</a:t>
            </a:r>
          </a:p>
          <a:p>
            <a:pPr/>
            <a:r>
              <a:t>C. Make the codes executable</a:t>
            </a:r>
          </a:p>
          <a:p>
            <a:pPr/>
            <a:r>
              <a:t>D. Run tests</a:t>
            </a:r>
          </a:p>
          <a:p>
            <a:pPr/>
            <a:r>
              <a:t>E. Run software on client system</a:t>
            </a:r>
          </a:p>
          <a:p>
            <a:pPr/>
            <a:r>
              <a:t>F. Monitor the working of the software and give feedback</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Continuous Delivery checklist"/>
          <p:cNvSpPr txBox="1"/>
          <p:nvPr>
            <p:ph type="title"/>
          </p:nvPr>
        </p:nvSpPr>
        <p:spPr>
          <a:prstGeom prst="rect">
            <a:avLst/>
          </a:prstGeom>
        </p:spPr>
        <p:txBody>
          <a:bodyPr/>
          <a:lstStyle>
            <a:lvl1pPr defTabSz="634745">
              <a:defRPr spc="113" sz="5684"/>
            </a:lvl1pPr>
          </a:lstStyle>
          <a:p>
            <a:pPr/>
            <a:r>
              <a:t>Continuous Delivery checklist</a:t>
            </a:r>
          </a:p>
        </p:txBody>
      </p:sp>
      <p:sp>
        <p:nvSpPr>
          <p:cNvPr id="410" name="Martin Fowler’s principles are a great starting point to think about best setting up your software development process. Jez Humble and David Farley also point out in their book “Continuous Delivery: Reliable Software Releases Through Build, Test, and Deployment Automation” that the following list should be a general outline and checklist when you want to submit code.…"/>
          <p:cNvSpPr txBox="1"/>
          <p:nvPr>
            <p:ph type="body" idx="1"/>
          </p:nvPr>
        </p:nvSpPr>
        <p:spPr>
          <a:prstGeom prst="rect">
            <a:avLst/>
          </a:prstGeom>
        </p:spPr>
        <p:txBody>
          <a:bodyPr/>
          <a:lstStyle/>
          <a:p>
            <a:pPr marL="0" indent="0" defTabSz="440436">
              <a:spcBef>
                <a:spcPts val="3200"/>
              </a:spcBef>
              <a:buClrTx/>
              <a:buSzTx/>
              <a:buNone/>
              <a:defRPr spc="57" sz="2856"/>
            </a:pPr>
            <a:r>
              <a:t>Martin Fowler’s principles are a great starting point to think about best setting up your software development process. Jez Humble and David Farley also point out in their book “</a:t>
            </a:r>
            <a:r>
              <a:rPr>
                <a:solidFill>
                  <a:srgbClr val="1CA1E3"/>
                </a:solidFill>
              </a:rPr>
              <a:t>Continuous Delivery: Reliable Software Releases Through Build, Test, and Deployment Automation</a:t>
            </a:r>
            <a:r>
              <a:t>” that the following list should be a general outline and checklist when you want to submit code.</a:t>
            </a:r>
          </a:p>
          <a:p>
            <a:pPr marL="345440" indent="-345440" defTabSz="440436">
              <a:spcBef>
                <a:spcPts val="3200"/>
              </a:spcBef>
              <a:defRPr spc="57" sz="2856"/>
            </a:pPr>
            <a:r>
              <a:t>Before submitting changes, check to see if a build is currently in the "Successful" status. If not, you should assist in fixing a build before submitting new code.</a:t>
            </a:r>
          </a:p>
          <a:p>
            <a:pPr marL="345440" indent="-345440" defTabSz="440436">
              <a:spcBef>
                <a:spcPts val="3200"/>
              </a:spcBef>
              <a:defRPr spc="57" sz="2856"/>
            </a:pPr>
            <a:r>
              <a:t>If the status is currently "Successful", you should rebase your personal workspace to this configuration.</a:t>
            </a:r>
          </a:p>
          <a:p>
            <a:pPr marL="345440" indent="-345440" defTabSz="440436">
              <a:spcBef>
                <a:spcPts val="3200"/>
              </a:spcBef>
              <a:defRPr spc="57" sz="2856"/>
            </a:pPr>
            <a:r>
              <a:t>Build and test locally to ensure the update doesn't break functionality.</a:t>
            </a:r>
          </a:p>
          <a:p>
            <a:pPr marL="345440" indent="-345440" defTabSz="440436">
              <a:spcBef>
                <a:spcPts val="3200"/>
              </a:spcBef>
              <a:defRPr spc="57" sz="2856"/>
            </a:pPr>
            <a:r>
              <a:t>If Successful, check in new code.</a:t>
            </a:r>
          </a:p>
          <a:p>
            <a:pPr marL="345440" indent="-345440" defTabSz="440436">
              <a:spcBef>
                <a:spcPts val="3200"/>
              </a:spcBef>
              <a:defRPr spc="57" sz="2856"/>
            </a:pPr>
            <a:r>
              <a:t>Allow CI to complete with new changes.</a:t>
            </a:r>
          </a:p>
          <a:p>
            <a:pPr marL="345440" indent="-345440" defTabSz="440436">
              <a:spcBef>
                <a:spcPts val="3200"/>
              </a:spcBef>
              <a:defRPr spc="57" sz="2856"/>
            </a:pPr>
            <a:r>
              <a:t>If build </a:t>
            </a:r>
            <a:r>
              <a:rPr>
                <a:solidFill>
                  <a:srgbClr val="101B27"/>
                </a:solidFill>
                <a:latin typeface="Avenir Heavy"/>
                <a:ea typeface="Avenir Heavy"/>
                <a:cs typeface="Avenir Heavy"/>
                <a:sym typeface="Avenir Heavy"/>
              </a:rPr>
              <a:t>fails</a:t>
            </a:r>
            <a:r>
              <a:t>, </a:t>
            </a:r>
            <a:r>
              <a:rPr>
                <a:solidFill>
                  <a:srgbClr val="101B27"/>
                </a:solidFill>
                <a:latin typeface="Avenir Heavy"/>
                <a:ea typeface="Avenir Heavy"/>
                <a:cs typeface="Avenir Heavy"/>
                <a:sym typeface="Avenir Heavy"/>
              </a:rPr>
              <a:t>stop</a:t>
            </a:r>
            <a:r>
              <a:t> and </a:t>
            </a:r>
            <a:r>
              <a:rPr>
                <a:solidFill>
                  <a:srgbClr val="101B27"/>
                </a:solidFill>
                <a:latin typeface="Avenir Heavy"/>
                <a:ea typeface="Avenir Heavy"/>
                <a:cs typeface="Avenir Heavy"/>
                <a:sym typeface="Avenir Heavy"/>
              </a:rPr>
              <a:t>fix</a:t>
            </a:r>
            <a:r>
              <a:t> on your machine. Return to step 3.</a:t>
            </a:r>
          </a:p>
          <a:p>
            <a:pPr marL="345440" indent="-345440" defTabSz="440436">
              <a:spcBef>
                <a:spcPts val="3200"/>
              </a:spcBef>
              <a:defRPr spc="57" sz="2856"/>
            </a:pPr>
            <a:r>
              <a:t>If build </a:t>
            </a:r>
            <a:r>
              <a:rPr>
                <a:solidFill>
                  <a:srgbClr val="101B27"/>
                </a:solidFill>
                <a:latin typeface="Avenir Heavy"/>
                <a:ea typeface="Avenir Heavy"/>
                <a:cs typeface="Avenir Heavy"/>
                <a:sym typeface="Avenir Heavy"/>
              </a:rPr>
              <a:t>passes</a:t>
            </a:r>
            <a:r>
              <a:t>, </a:t>
            </a:r>
            <a:r>
              <a:rPr>
                <a:solidFill>
                  <a:srgbClr val="101B27"/>
                </a:solidFill>
                <a:latin typeface="Avenir Heavy"/>
                <a:ea typeface="Avenir Heavy"/>
                <a:cs typeface="Avenir Heavy"/>
                <a:sym typeface="Avenir Heavy"/>
              </a:rPr>
              <a:t>continue</a:t>
            </a:r>
            <a:r>
              <a:t> to work on the next item.</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2" name="Image" descr="Image"/>
          <p:cNvPicPr>
            <a:picLocks noChangeAspect="1"/>
          </p:cNvPicPr>
          <p:nvPr>
            <p:ph type="pic" idx="13"/>
          </p:nvPr>
        </p:nvPicPr>
        <p:blipFill>
          <a:blip r:embed="rId2">
            <a:extLst/>
          </a:blip>
          <a:srcRect l="0" t="0" r="0" b="0"/>
          <a:stretch>
            <a:fillRect/>
          </a:stretch>
        </p:blipFill>
        <p:spPr>
          <a:xfrm>
            <a:off x="2658492" y="0"/>
            <a:ext cx="19067016" cy="13716000"/>
          </a:xfrm>
          <a:prstGeom prst="rect">
            <a:avLst/>
          </a:prstGeom>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heory of Constraints"/>
          <p:cNvSpPr txBox="1"/>
          <p:nvPr>
            <p:ph type="title"/>
          </p:nvPr>
        </p:nvSpPr>
        <p:spPr>
          <a:prstGeom prst="rect">
            <a:avLst/>
          </a:prstGeom>
        </p:spPr>
        <p:txBody>
          <a:bodyPr/>
          <a:lstStyle>
            <a:lvl1pPr defTabSz="634745">
              <a:defRPr spc="113" sz="5684"/>
            </a:lvl1pPr>
          </a:lstStyle>
          <a:p>
            <a:pPr/>
            <a:r>
              <a:t>theory of Constraints</a:t>
            </a:r>
          </a:p>
        </p:txBody>
      </p:sp>
      <p:sp>
        <p:nvSpPr>
          <p:cNvPr id="415" name="TOC for short, the theory of constraints is a management paradigm that views any manageable system as being limited in achieving more of its goals by a very small number of constraints.…"/>
          <p:cNvSpPr txBox="1"/>
          <p:nvPr>
            <p:ph type="body" idx="1"/>
          </p:nvPr>
        </p:nvSpPr>
        <p:spPr>
          <a:prstGeom prst="rect">
            <a:avLst/>
          </a:prstGeom>
        </p:spPr>
        <p:txBody>
          <a:bodyPr/>
          <a:lstStyle/>
          <a:p>
            <a:pPr/>
            <a:r>
              <a:t>TOC for short, the theory of constraints is </a:t>
            </a:r>
            <a:r>
              <a:rPr>
                <a:latin typeface="Avenir Book Oblique"/>
                <a:ea typeface="Avenir Book Oblique"/>
                <a:cs typeface="Avenir Book Oblique"/>
                <a:sym typeface="Avenir Book Oblique"/>
              </a:rPr>
              <a:t>a management paradigm that views any manageable system as being limited in achieving more of its goals by a very small number of constraints</a:t>
            </a:r>
            <a:r>
              <a:t>.</a:t>
            </a:r>
          </a:p>
          <a:p>
            <a:pPr/>
            <a:r>
              <a:t>This system suggests that there is always one constraint, and TOC uses a focusing process to identify that constraint and restructure the whole organisation around it. </a:t>
            </a:r>
          </a:p>
          <a:p>
            <a:pPr/>
            <a:r>
              <a:t>TOC adopts the common idiom “a chain is no stronger than its weakest link,” therefore any processes, organisations, or people are vulnerable because the weakest person or part can damage them or adversely impact the outcome.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he Toyota Production System"/>
          <p:cNvSpPr txBox="1"/>
          <p:nvPr>
            <p:ph type="title"/>
          </p:nvPr>
        </p:nvSpPr>
        <p:spPr>
          <a:prstGeom prst="rect">
            <a:avLst/>
          </a:prstGeom>
        </p:spPr>
        <p:txBody>
          <a:bodyPr/>
          <a:lstStyle>
            <a:lvl1pPr defTabSz="634745">
              <a:defRPr spc="113" sz="5684"/>
            </a:lvl1pPr>
          </a:lstStyle>
          <a:p>
            <a:pPr/>
            <a:r>
              <a:t>the Toyota Production System</a:t>
            </a:r>
          </a:p>
        </p:txBody>
      </p:sp>
      <p:sp>
        <p:nvSpPr>
          <p:cNvPr id="418" name="A major precursor to the lean manufacturing system, the Toyota Production System organises manufacturing and logistics for its namesake, which include interaction with suppliers and customers. The main goals of TPS are to eliminate waste through designing out overburden and inconsistency from their system. This system also relies on the improvement kata, which states that daily practice of improvement work is what improves outcomes."/>
          <p:cNvSpPr txBox="1"/>
          <p:nvPr>
            <p:ph type="body" idx="1"/>
          </p:nvPr>
        </p:nvSpPr>
        <p:spPr>
          <a:prstGeom prst="rect">
            <a:avLst/>
          </a:prstGeom>
        </p:spPr>
        <p:txBody>
          <a:bodyPr/>
          <a:lstStyle/>
          <a:p>
            <a:pPr/>
            <a:r>
              <a:t>A major precursor to the </a:t>
            </a:r>
            <a:r>
              <a:rPr>
                <a:latin typeface="Avenir Book Oblique"/>
                <a:ea typeface="Avenir Book Oblique"/>
                <a:cs typeface="Avenir Book Oblique"/>
                <a:sym typeface="Avenir Book Oblique"/>
              </a:rPr>
              <a:t>lean manufacturing system</a:t>
            </a:r>
            <a:r>
              <a:t>, the Toyota Production System organises manufacturing and logistics for its namesake, which include interaction with suppliers and customers. The main goals of TPS are to eliminate waste through designing out </a:t>
            </a:r>
            <a:r>
              <a:rPr>
                <a:latin typeface="Avenir Heavy"/>
                <a:ea typeface="Avenir Heavy"/>
                <a:cs typeface="Avenir Heavy"/>
                <a:sym typeface="Avenir Heavy"/>
              </a:rPr>
              <a:t>overburden</a:t>
            </a:r>
            <a:r>
              <a:t> and </a:t>
            </a:r>
            <a:r>
              <a:rPr>
                <a:latin typeface="Avenir Heavy"/>
                <a:ea typeface="Avenir Heavy"/>
                <a:cs typeface="Avenir Heavy"/>
                <a:sym typeface="Avenir Heavy"/>
              </a:rPr>
              <a:t>inconsistency</a:t>
            </a:r>
            <a:r>
              <a:t> from their system. This system also relies on the </a:t>
            </a:r>
            <a:r>
              <a:rPr>
                <a:latin typeface="Avenir Heavy"/>
                <a:ea typeface="Avenir Heavy"/>
                <a:cs typeface="Avenir Heavy"/>
                <a:sym typeface="Avenir Heavy"/>
              </a:rPr>
              <a:t>improvement kata</a:t>
            </a:r>
            <a:r>
              <a:t>, which states that daily practice of improvement work is what improves outcomes.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he three ways"/>
          <p:cNvSpPr txBox="1"/>
          <p:nvPr>
            <p:ph type="title"/>
          </p:nvPr>
        </p:nvSpPr>
        <p:spPr>
          <a:prstGeom prst="rect">
            <a:avLst/>
          </a:prstGeom>
        </p:spPr>
        <p:txBody>
          <a:bodyPr/>
          <a:lstStyle>
            <a:lvl1pPr defTabSz="634745">
              <a:defRPr spc="113" sz="5684"/>
            </a:lvl1pPr>
          </a:lstStyle>
          <a:p>
            <a:pPr/>
            <a:r>
              <a:t>the three ways</a:t>
            </a:r>
          </a:p>
        </p:txBody>
      </p:sp>
      <p:sp>
        <p:nvSpPr>
          <p:cNvPr id="421" name="All DevOps patterns derive from The Three Ways, which is described as:…"/>
          <p:cNvSpPr txBox="1"/>
          <p:nvPr>
            <p:ph type="body" idx="1"/>
          </p:nvPr>
        </p:nvSpPr>
        <p:spPr>
          <a:prstGeom prst="rect">
            <a:avLst/>
          </a:prstGeom>
        </p:spPr>
        <p:txBody>
          <a:bodyPr/>
          <a:lstStyle/>
          <a:p>
            <a:pPr marL="0" indent="0">
              <a:buClrTx/>
              <a:buSzTx/>
              <a:buNone/>
            </a:pPr>
            <a:r>
              <a:t>All DevOps patterns derive from </a:t>
            </a:r>
            <a:r>
              <a:rPr>
                <a:latin typeface="Avenir Heavy"/>
                <a:ea typeface="Avenir Heavy"/>
                <a:cs typeface="Avenir Heavy"/>
                <a:sym typeface="Avenir Heavy"/>
              </a:rPr>
              <a:t>The Three Ways</a:t>
            </a:r>
            <a:r>
              <a:t>, which is described as:</a:t>
            </a:r>
          </a:p>
          <a:p>
            <a:pPr/>
            <a:r>
              <a:t>Flow</a:t>
            </a:r>
          </a:p>
          <a:p>
            <a:pPr/>
            <a:r>
              <a:t>Feedback</a:t>
            </a:r>
          </a:p>
          <a:p>
            <a:pPr/>
            <a:r>
              <a:t>Continual learning and experimentation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he first way"/>
          <p:cNvSpPr txBox="1"/>
          <p:nvPr>
            <p:ph type="title"/>
          </p:nvPr>
        </p:nvSpPr>
        <p:spPr>
          <a:prstGeom prst="rect">
            <a:avLst/>
          </a:prstGeom>
        </p:spPr>
        <p:txBody>
          <a:bodyPr/>
          <a:lstStyle>
            <a:lvl1pPr defTabSz="634745">
              <a:defRPr spc="113" sz="5684"/>
            </a:lvl1pPr>
          </a:lstStyle>
          <a:p>
            <a:pPr/>
            <a:r>
              <a:t>the first way</a:t>
            </a:r>
          </a:p>
        </p:txBody>
      </p:sp>
      <p:sp>
        <p:nvSpPr>
          <p:cNvPr id="424" name="The First Way, or the principles of flow, accelerates the delivery of work from Development to Operations to customers. Flow is maximised by:…"/>
          <p:cNvSpPr txBox="1"/>
          <p:nvPr>
            <p:ph type="body" idx="1"/>
          </p:nvPr>
        </p:nvSpPr>
        <p:spPr>
          <a:prstGeom prst="rect">
            <a:avLst/>
          </a:prstGeom>
        </p:spPr>
        <p:txBody>
          <a:bodyPr/>
          <a:lstStyle/>
          <a:p>
            <a:pPr marL="0" indent="0">
              <a:buClrTx/>
              <a:buSzTx/>
              <a:buNone/>
            </a:pPr>
            <a:r>
              <a:t>The First Way, or the </a:t>
            </a:r>
            <a:r>
              <a:rPr>
                <a:latin typeface="Avenir Heavy"/>
                <a:ea typeface="Avenir Heavy"/>
                <a:cs typeface="Avenir Heavy"/>
                <a:sym typeface="Avenir Heavy"/>
              </a:rPr>
              <a:t>principles of flow</a:t>
            </a:r>
            <a:r>
              <a:t>, accelerates the delivery of work from Development to Operations to customers. Flow is maximised by:</a:t>
            </a:r>
          </a:p>
          <a:p>
            <a:pPr/>
            <a:r>
              <a:t>Reducing batch sizes and intervals of work. This also reduces burnouts, which allows developers to perform better.</a:t>
            </a:r>
          </a:p>
          <a:p>
            <a:pPr/>
            <a:r>
              <a:t>Improving quality by preventing defects from being passed down. Developers ensure that the every checked-in code can essentially be deployable.</a:t>
            </a:r>
          </a:p>
          <a:p>
            <a:pPr/>
            <a:r>
              <a:t>Constantly optimising for the global goals.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he second way"/>
          <p:cNvSpPr txBox="1"/>
          <p:nvPr>
            <p:ph type="title"/>
          </p:nvPr>
        </p:nvSpPr>
        <p:spPr>
          <a:prstGeom prst="rect">
            <a:avLst/>
          </a:prstGeom>
        </p:spPr>
        <p:txBody>
          <a:bodyPr/>
          <a:lstStyle>
            <a:lvl1pPr defTabSz="634745">
              <a:defRPr spc="113" sz="5684"/>
            </a:lvl1pPr>
          </a:lstStyle>
          <a:p>
            <a:pPr/>
            <a:r>
              <a:t>the second way</a:t>
            </a:r>
          </a:p>
        </p:txBody>
      </p:sp>
      <p:sp>
        <p:nvSpPr>
          <p:cNvPr id="427" name="The Second Way, or the principles of feedback, enables ever-safer systems of work, which can be achieved by:…"/>
          <p:cNvSpPr txBox="1"/>
          <p:nvPr>
            <p:ph type="body" idx="1"/>
          </p:nvPr>
        </p:nvSpPr>
        <p:spPr>
          <a:prstGeom prst="rect">
            <a:avLst/>
          </a:prstGeom>
        </p:spPr>
        <p:txBody>
          <a:bodyPr/>
          <a:lstStyle/>
          <a:p>
            <a:pPr marL="0" indent="0">
              <a:buClrTx/>
              <a:buSzTx/>
              <a:buNone/>
            </a:pPr>
            <a:r>
              <a:t>The Second Way, or the </a:t>
            </a:r>
            <a:r>
              <a:rPr>
                <a:latin typeface="Avenir Heavy"/>
                <a:ea typeface="Avenir Heavy"/>
                <a:cs typeface="Avenir Heavy"/>
                <a:sym typeface="Avenir Heavy"/>
              </a:rPr>
              <a:t>principles of feedback</a:t>
            </a:r>
            <a:r>
              <a:t>, enables ever-safer systems of work, which can be achieved by:</a:t>
            </a:r>
          </a:p>
          <a:p>
            <a:pPr/>
            <a:r>
              <a:t>Amplifying and shortening the feedback loop in order to prevent problems from happening again. This also enables faster detection and recovery.</a:t>
            </a:r>
          </a:p>
          <a:p>
            <a:pPr/>
            <a:r>
              <a:t>Creating quality at the source and generating/embedding knowledge where it is needed.</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the third way"/>
          <p:cNvSpPr txBox="1"/>
          <p:nvPr>
            <p:ph type="title"/>
          </p:nvPr>
        </p:nvSpPr>
        <p:spPr>
          <a:prstGeom prst="rect">
            <a:avLst/>
          </a:prstGeom>
        </p:spPr>
        <p:txBody>
          <a:bodyPr/>
          <a:lstStyle>
            <a:lvl1pPr defTabSz="634745">
              <a:defRPr spc="113" sz="5684"/>
            </a:lvl1pPr>
          </a:lstStyle>
          <a:p>
            <a:pPr/>
            <a:r>
              <a:t>the third way</a:t>
            </a:r>
          </a:p>
        </p:txBody>
      </p:sp>
      <p:sp>
        <p:nvSpPr>
          <p:cNvPr id="430" name="The Third Way, or the principles of continual learning and experimentation, fosters a high-trust culture and a scientific approach to organisational improvement by risk-taking as part of daily work.…"/>
          <p:cNvSpPr txBox="1"/>
          <p:nvPr>
            <p:ph type="body" idx="1"/>
          </p:nvPr>
        </p:nvSpPr>
        <p:spPr>
          <a:prstGeom prst="rect">
            <a:avLst/>
          </a:prstGeom>
        </p:spPr>
        <p:txBody>
          <a:bodyPr/>
          <a:lstStyle/>
          <a:p>
            <a:pPr/>
            <a:r>
              <a:t>The Third Way, or the </a:t>
            </a:r>
            <a:r>
              <a:rPr>
                <a:latin typeface="Avenir Heavy"/>
                <a:ea typeface="Avenir Heavy"/>
                <a:cs typeface="Avenir Heavy"/>
                <a:sym typeface="Avenir Heavy"/>
              </a:rPr>
              <a:t>principles of continual learning and experimentation</a:t>
            </a:r>
            <a:r>
              <a:t>, fosters a high-trust culture and a scientific approach to organisational improvement by risk-taking as part of daily work. </a:t>
            </a:r>
          </a:p>
          <a:p>
            <a:pPr/>
            <a:r>
              <a:t>This facilitates the creation of organisational learning both from successes and failures, and allows developers to have a better ability to take risks and perform experiments, which will ultimately give an organisation a competitive advantage in the marketplace.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DevOps’ tools: a list of the 34 most used tools"/>
          <p:cNvSpPr txBox="1"/>
          <p:nvPr>
            <p:ph type="ctrTitle"/>
          </p:nvPr>
        </p:nvSpPr>
        <p:spPr>
          <a:prstGeom prst="rect">
            <a:avLst/>
          </a:prstGeom>
        </p:spPr>
        <p:txBody>
          <a:bodyPr/>
          <a:lstStyle>
            <a:lvl1pPr defTabSz="550545">
              <a:defRPr spc="253" sz="12665"/>
            </a:lvl1pPr>
          </a:lstStyle>
          <a:p>
            <a:pPr/>
            <a:r>
              <a:t>DevOps’ tools: a list of the 34 most used tools</a:t>
            </a:r>
          </a:p>
        </p:txBody>
      </p:sp>
      <p:sp>
        <p:nvSpPr>
          <p:cNvPr id="433" name="The list of tools labeled &quot;DevOps&quot; is growing more and more. It is then important to know the needs of your team to use the right services to facilitate the development of new software."/>
          <p:cNvSpPr txBox="1"/>
          <p:nvPr>
            <p:ph type="subTitle" sz="quarter" idx="1"/>
          </p:nvPr>
        </p:nvSpPr>
        <p:spPr>
          <a:prstGeom prst="rect">
            <a:avLst/>
          </a:prstGeom>
        </p:spPr>
        <p:txBody>
          <a:bodyPr/>
          <a:lstStyle/>
          <a:p>
            <a:pPr defTabSz="375665">
              <a:defRPr spc="178" sz="4466"/>
            </a:pPr>
            <a:r>
              <a:t>The list of tools labeled "</a:t>
            </a:r>
            <a:r>
              <a:rPr>
                <a:solidFill>
                  <a:srgbClr val="5B28BC"/>
                </a:solidFill>
                <a:hlinkClick r:id="rId2" invalidUrl="" action="" tgtFrame="" tooltip="" history="1" highlightClick="0" endSnd="0"/>
              </a:rPr>
              <a:t>DevOps</a:t>
            </a:r>
            <a:r>
              <a:t>" is growing more and more. It is then important to know the needs of your team to use the right services to facilitate the development of new software.</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1. QuerySurge"/>
          <p:cNvSpPr txBox="1"/>
          <p:nvPr>
            <p:ph type="body" idx="13"/>
          </p:nvPr>
        </p:nvSpPr>
        <p:spPr>
          <a:prstGeom prst="rect">
            <a:avLst/>
          </a:prstGeom>
        </p:spPr>
        <p:txBody>
          <a:bodyPr/>
          <a:lstStyle/>
          <a:p>
            <a:pPr/>
            <a:r>
              <a:t>1. QuerySurge</a:t>
            </a:r>
          </a:p>
        </p:txBody>
      </p:sp>
      <p:sp>
        <p:nvSpPr>
          <p:cNvPr id="436" name="DevOps Automation Tools &amp; Technologies"/>
          <p:cNvSpPr txBox="1"/>
          <p:nvPr>
            <p:ph type="title"/>
          </p:nvPr>
        </p:nvSpPr>
        <p:spPr>
          <a:prstGeom prst="rect">
            <a:avLst/>
          </a:prstGeom>
        </p:spPr>
        <p:txBody>
          <a:bodyPr/>
          <a:lstStyle>
            <a:lvl1pPr defTabSz="634745">
              <a:defRPr spc="113" sz="5684"/>
            </a:lvl1pPr>
          </a:lstStyle>
          <a:p>
            <a:pPr/>
            <a:r>
              <a:t>DevOps Automation Tools &amp; Technologies</a:t>
            </a:r>
          </a:p>
        </p:txBody>
      </p:sp>
      <p:sp>
        <p:nvSpPr>
          <p:cNvPr id="437" name="QuerySurge is the smart data testing solution that is the first-of-its-kind full DevOps solution for continuous data testing.…"/>
          <p:cNvSpPr txBox="1"/>
          <p:nvPr>
            <p:ph type="body" idx="1"/>
          </p:nvPr>
        </p:nvSpPr>
        <p:spPr>
          <a:prstGeom prst="rect">
            <a:avLst/>
          </a:prstGeom>
        </p:spPr>
        <p:txBody>
          <a:bodyPr/>
          <a:lstStyle/>
          <a:p>
            <a:pPr marL="0" indent="0" defTabSz="563498">
              <a:spcBef>
                <a:spcPts val="4100"/>
              </a:spcBef>
              <a:buClrTx/>
              <a:buSzTx/>
              <a:buNone/>
              <a:defRPr spc="73" sz="3654"/>
            </a:pPr>
            <a:r>
              <a:rPr>
                <a:solidFill>
                  <a:srgbClr val="04B8E6"/>
                </a:solidFill>
              </a:rPr>
              <a:t>QuerySurge</a:t>
            </a:r>
            <a:r>
              <a:t> is the smart data testing solution that is the first-of-its-kind full DevOps solution for continuous data testing.</a:t>
            </a:r>
          </a:p>
          <a:p>
            <a:pPr marL="441959" indent="-441959" defTabSz="563498">
              <a:spcBef>
                <a:spcPts val="4100"/>
              </a:spcBef>
              <a:defRPr spc="73" sz="3654"/>
            </a:pPr>
            <a:r>
              <a:t>Robust API with 60+ calls</a:t>
            </a:r>
          </a:p>
          <a:p>
            <a:pPr marL="441959" indent="-441959" defTabSz="563498">
              <a:spcBef>
                <a:spcPts val="4100"/>
              </a:spcBef>
              <a:defRPr spc="73" sz="3654"/>
            </a:pPr>
            <a:r>
              <a:t>Seamlessly integrates into the DevOps pipeline for continuous testing</a:t>
            </a:r>
          </a:p>
          <a:p>
            <a:pPr marL="441959" indent="-441959" defTabSz="563498">
              <a:spcBef>
                <a:spcPts val="4100"/>
              </a:spcBef>
              <a:defRPr spc="73" sz="3654"/>
            </a:pPr>
            <a:r>
              <a:t>Verifies large amounts of data quickly</a:t>
            </a:r>
          </a:p>
          <a:p>
            <a:pPr marL="441959" indent="-441959" defTabSz="563498">
              <a:spcBef>
                <a:spcPts val="4100"/>
              </a:spcBef>
              <a:defRPr spc="73" sz="3654"/>
            </a:pPr>
            <a:r>
              <a:t>Validates difficult transformation rules between multiple source and target systems</a:t>
            </a:r>
          </a:p>
          <a:p>
            <a:pPr marL="441959" indent="-441959" defTabSz="563498">
              <a:spcBef>
                <a:spcPts val="4100"/>
              </a:spcBef>
              <a:defRPr spc="73" sz="3654"/>
            </a:pPr>
            <a:r>
              <a:t>Detects requirements and code changes, updates tests accordingly and alerts team members of said changes</a:t>
            </a:r>
          </a:p>
          <a:p>
            <a:pPr marL="441959" indent="-441959" defTabSz="563498">
              <a:spcBef>
                <a:spcPts val="4100"/>
              </a:spcBef>
              <a:defRPr spc="73" sz="3654"/>
            </a:pPr>
            <a:r>
              <a:t>Provides detailed data intelligence &amp; data analytics</a:t>
            </a:r>
          </a:p>
        </p:txBody>
      </p:sp>
      <p:pic>
        <p:nvPicPr>
          <p:cNvPr id="438" name="Image" descr="Image"/>
          <p:cNvPicPr>
            <a:picLocks noChangeAspect="1"/>
          </p:cNvPicPr>
          <p:nvPr/>
        </p:nvPicPr>
        <p:blipFill>
          <a:blip r:embed="rId2">
            <a:extLst/>
          </a:blip>
          <a:stretch>
            <a:fillRect/>
          </a:stretch>
        </p:blipFill>
        <p:spPr>
          <a:xfrm>
            <a:off x="10668000" y="7473950"/>
            <a:ext cx="3048000" cy="82550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